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1238"/>
    <a:srgbClr val="BFCF3E"/>
    <a:srgbClr val="B4C325"/>
    <a:srgbClr val="7E635A"/>
    <a:srgbClr val="A8B50A"/>
    <a:srgbClr val="F89A1E"/>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325" autoAdjust="0"/>
    <p:restoredTop sz="96532" autoAdjust="0"/>
  </p:normalViewPr>
  <p:slideViewPr>
    <p:cSldViewPr showGuides="1">
      <p:cViewPr>
        <p:scale>
          <a:sx n="33" d="100"/>
          <a:sy n="33" d="100"/>
        </p:scale>
        <p:origin x="396" y="-642"/>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7153789" y="29677619"/>
            <a:ext cx="1920319" cy="2432253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146969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1666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a:t>Cliquez et modifiez le titre</a:t>
            </a:r>
          </a:p>
        </p:txBody>
      </p:sp>
      <p:sp>
        <p:nvSpPr>
          <p:cNvPr id="27" name="Rectangle 26"/>
          <p:cNvSpPr/>
          <p:nvPr/>
        </p:nvSpPr>
        <p:spPr bwMode="auto">
          <a:xfrm rot="16200000">
            <a:off x="173157" y="40705571"/>
            <a:ext cx="1920319" cy="2266627"/>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bwMode="auto">
          <a:xfrm rot="16200000">
            <a:off x="2441054" y="40704301"/>
            <a:ext cx="1920319" cy="226917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bwMode="auto">
          <a:xfrm rot="16200000">
            <a:off x="4710226" y="40704301"/>
            <a:ext cx="1920319" cy="2269170"/>
          </a:xfrm>
          <a:prstGeom prst="rect">
            <a:avLst/>
          </a:prstGeom>
          <a:solidFill>
            <a:srgbClr val="6D5047"/>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emf"/><Relationship Id="rId1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oleObject" Target="../embeddings/oleObject1.bin"/><Relationship Id="rId17" Type="http://schemas.openxmlformats.org/officeDocument/2006/relationships/image" Target="../media/image14.png"/><Relationship Id="rId2" Type="http://schemas.openxmlformats.org/officeDocument/2006/relationships/slideLayout" Target="../slideLayouts/slideLayout6.xml"/><Relationship Id="rId16" Type="http://schemas.openxmlformats.org/officeDocument/2006/relationships/image" Target="../media/image13.png"/><Relationship Id="rId20" Type="http://schemas.openxmlformats.org/officeDocument/2006/relationships/image" Target="../media/image17.jpeg"/><Relationship Id="rId1" Type="http://schemas.openxmlformats.org/officeDocument/2006/relationships/vmlDrawing" Target="../drawings/vmlDrawing1.v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2.png"/><Relationship Id="rId10" Type="http://schemas.openxmlformats.org/officeDocument/2006/relationships/image" Target="../media/image9.png"/><Relationship Id="rId19"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504D780-D8A5-4D95-A097-1E6284A17BF5}"/>
              </a:ext>
            </a:extLst>
          </p:cNvPr>
          <p:cNvPicPr>
            <a:picLocks noChangeAspect="1"/>
          </p:cNvPicPr>
          <p:nvPr/>
        </p:nvPicPr>
        <p:blipFill>
          <a:blip r:embed="rId3"/>
          <a:stretch>
            <a:fillRect/>
          </a:stretch>
        </p:blipFill>
        <p:spPr>
          <a:xfrm>
            <a:off x="21981096" y="26476828"/>
            <a:ext cx="8104517" cy="5726253"/>
          </a:xfrm>
          <a:prstGeom prst="rect">
            <a:avLst/>
          </a:prstGeom>
        </p:spPr>
      </p:pic>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1650676" y="159521"/>
            <a:ext cx="2278248" cy="2922992"/>
          </a:xfrm>
          <a:prstGeom prst="rect">
            <a:avLst/>
          </a:prstGeom>
          <a:noFill/>
          <a:ln w="9525">
            <a:noFill/>
            <a:miter lim="800000"/>
            <a:headEnd/>
            <a:tailEnd/>
          </a:ln>
        </p:spPr>
      </p:pic>
      <p:sp>
        <p:nvSpPr>
          <p:cNvPr id="12" name="Rectangle 11">
            <a:extLst>
              <a:ext uri="{FF2B5EF4-FFF2-40B4-BE49-F238E27FC236}">
                <a16:creationId xmlns:a16="http://schemas.microsoft.com/office/drawing/2014/main" id="{3C2038DC-5597-40B0-92D2-BCC8D8D2AD7E}"/>
              </a:ext>
            </a:extLst>
          </p:cNvPr>
          <p:cNvSpPr/>
          <p:nvPr/>
        </p:nvSpPr>
        <p:spPr bwMode="auto">
          <a:xfrm>
            <a:off x="21650675" y="2519551"/>
            <a:ext cx="8392587" cy="3232848"/>
          </a:xfrm>
          <a:prstGeom prst="rect">
            <a:avLst/>
          </a:prstGeom>
          <a:solidFill>
            <a:schemeClr val="bg1"/>
          </a:solidFill>
          <a:ln w="9525" cap="flat" cmpd="sng" algn="ctr">
            <a:noFill/>
            <a:prstDash val="solid"/>
            <a:round/>
            <a:headEnd type="none" w="med" len="med"/>
            <a:tailEnd type="none" w="med" len="med"/>
          </a:ln>
          <a:effectLst/>
        </p:spPr>
        <p:txBody>
          <a:bodyPr vert="horz" wrap="square" lIns="128177" tIns="64089" rIns="128177" bIns="64089" numCol="1" rtlCol="0" anchor="t" anchorCtr="0" compatLnSpc="1">
            <a:prstTxWarp prst="textNoShape">
              <a:avLst/>
            </a:prstTxWarp>
          </a:bodyPr>
          <a:lstStyle/>
          <a:p>
            <a:endParaRPr lang="fr-FR" sz="4878"/>
          </a:p>
        </p:txBody>
      </p:sp>
      <p:sp>
        <p:nvSpPr>
          <p:cNvPr id="14338" name="Rectangle 2"/>
          <p:cNvSpPr>
            <a:spLocks noGrp="1" noChangeArrowheads="1"/>
          </p:cNvSpPr>
          <p:nvPr>
            <p:ph type="title"/>
          </p:nvPr>
        </p:nvSpPr>
        <p:spPr>
          <a:xfrm>
            <a:off x="-56082" y="159521"/>
            <a:ext cx="21517827" cy="4440518"/>
          </a:xfrm>
        </p:spPr>
        <p:txBody>
          <a:bodyPr/>
          <a:lstStyle/>
          <a:p>
            <a:pPr algn="ctr"/>
            <a:r>
              <a:rPr lang="fr-FR" sz="9600" b="1" dirty="0"/>
              <a:t>Neural Meta Tracts: </a:t>
            </a:r>
            <a:br>
              <a:rPr lang="fr-FR" sz="8411" b="1" dirty="0"/>
            </a:br>
            <a:r>
              <a:rPr lang="fr-FR" sz="7200" b="1" dirty="0"/>
              <a:t>Progressive and Efficient Multi-</a:t>
            </a:r>
            <a:r>
              <a:rPr lang="fr-FR" sz="7200" b="1" dirty="0" err="1"/>
              <a:t>Resolution</a:t>
            </a:r>
            <a:r>
              <a:rPr lang="fr-FR" sz="7200" b="1" dirty="0"/>
              <a:t> </a:t>
            </a:r>
            <a:r>
              <a:rPr lang="fr-FR" sz="7200" b="1" dirty="0" err="1"/>
              <a:t>Representations</a:t>
            </a:r>
            <a:r>
              <a:rPr lang="fr-FR" sz="7200" b="1" dirty="0"/>
              <a:t> for Brain </a:t>
            </a:r>
            <a:r>
              <a:rPr lang="fr-FR" sz="7200" b="1" dirty="0" err="1"/>
              <a:t>Tractograms</a:t>
            </a:r>
            <a:endParaRPr lang="fr-FR" sz="7200" b="1" dirty="0"/>
          </a:p>
        </p:txBody>
      </p:sp>
      <p:sp>
        <p:nvSpPr>
          <p:cNvPr id="14339" name="Rectangle 5"/>
          <p:cNvSpPr>
            <a:spLocks noChangeArrowheads="1"/>
          </p:cNvSpPr>
          <p:nvPr/>
        </p:nvSpPr>
        <p:spPr bwMode="auto">
          <a:xfrm>
            <a:off x="6244196" y="40018746"/>
            <a:ext cx="184731" cy="842988"/>
          </a:xfrm>
          <a:prstGeom prst="rect">
            <a:avLst/>
          </a:prstGeom>
          <a:noFill/>
          <a:ln w="9525">
            <a:noFill/>
            <a:miter lim="800000"/>
            <a:headEnd/>
            <a:tailEnd/>
          </a:ln>
        </p:spPr>
        <p:txBody>
          <a:bodyPr wrap="none">
            <a:prstTxWarp prst="textNoShape">
              <a:avLst/>
            </a:prstTxWarp>
            <a:spAutoFit/>
          </a:bodyPr>
          <a:lstStyle/>
          <a:p>
            <a:endParaRPr lang="fr-FR" sz="4878"/>
          </a:p>
        </p:txBody>
      </p:sp>
      <p:sp>
        <p:nvSpPr>
          <p:cNvPr id="14340" name="Text Box 7"/>
          <p:cNvSpPr txBox="1">
            <a:spLocks noChangeArrowheads="1"/>
          </p:cNvSpPr>
          <p:nvPr/>
        </p:nvSpPr>
        <p:spPr bwMode="auto">
          <a:xfrm>
            <a:off x="1107192" y="5488113"/>
            <a:ext cx="3009226" cy="707886"/>
          </a:xfrm>
          <a:prstGeom prst="rect">
            <a:avLst/>
          </a:prstGeom>
          <a:noFill/>
          <a:ln w="9525">
            <a:noFill/>
            <a:miter lim="800000"/>
            <a:headEnd/>
            <a:tailEnd/>
          </a:ln>
        </p:spPr>
        <p:txBody>
          <a:bodyPr wrap="square">
            <a:prstTxWarp prst="textNoShape">
              <a:avLst/>
            </a:prstTxWarp>
            <a:spAutoFit/>
          </a:bodyPr>
          <a:lstStyle/>
          <a:p>
            <a:r>
              <a:rPr lang="fr-FR" sz="3785" dirty="0">
                <a:solidFill>
                  <a:srgbClr val="6D5047"/>
                </a:solidFill>
                <a:latin typeface="Arial Bold" pitchFamily="80" charset="0"/>
              </a:rPr>
              <a:t>PhD </a:t>
            </a:r>
            <a:r>
              <a:rPr lang="fr-FR" sz="4000" dirty="0" err="1">
                <a:solidFill>
                  <a:srgbClr val="6D5047"/>
                </a:solidFill>
                <a:latin typeface="Arial Bold" pitchFamily="80" charset="0"/>
              </a:rPr>
              <a:t>Student</a:t>
            </a:r>
            <a:endParaRPr lang="fr-FR" sz="4000" dirty="0">
              <a:solidFill>
                <a:srgbClr val="6D5047"/>
              </a:solidFill>
              <a:latin typeface="Arial Bold" pitchFamily="80" charset="0"/>
            </a:endParaRPr>
          </a:p>
        </p:txBody>
      </p:sp>
      <p:sp>
        <p:nvSpPr>
          <p:cNvPr id="14342" name="Line 10"/>
          <p:cNvSpPr>
            <a:spLocks noChangeShapeType="1"/>
          </p:cNvSpPr>
          <p:nvPr/>
        </p:nvSpPr>
        <p:spPr bwMode="auto">
          <a:xfrm>
            <a:off x="24498646" y="6381249"/>
            <a:ext cx="5750352" cy="0"/>
          </a:xfrm>
          <a:prstGeom prst="line">
            <a:avLst/>
          </a:prstGeom>
          <a:noFill/>
          <a:ln w="9525">
            <a:solidFill>
              <a:srgbClr val="BF1238"/>
            </a:solidFill>
            <a:round/>
            <a:headEnd/>
            <a:tailEnd/>
          </a:ln>
        </p:spPr>
        <p:txBody>
          <a:bodyPr wrap="none" anchor="ctr">
            <a:prstTxWarp prst="textNoShape">
              <a:avLst/>
            </a:prstTxWarp>
          </a:bodyPr>
          <a:lstStyle/>
          <a:p>
            <a:endParaRPr lang="fr-FR" sz="4878"/>
          </a:p>
        </p:txBody>
      </p:sp>
      <p:sp>
        <p:nvSpPr>
          <p:cNvPr id="14344" name="Text Box 14"/>
          <p:cNvSpPr txBox="1">
            <a:spLocks noChangeArrowheads="1"/>
          </p:cNvSpPr>
          <p:nvPr/>
        </p:nvSpPr>
        <p:spPr bwMode="auto">
          <a:xfrm>
            <a:off x="618636" y="17308540"/>
            <a:ext cx="4722088" cy="842988"/>
          </a:xfrm>
          <a:prstGeom prst="rect">
            <a:avLst/>
          </a:prstGeom>
          <a:noFill/>
          <a:ln w="9525">
            <a:noFill/>
            <a:miter lim="800000"/>
            <a:headEnd/>
            <a:tailEnd/>
          </a:ln>
        </p:spPr>
        <p:txBody>
          <a:bodyPr>
            <a:prstTxWarp prst="textNoShape">
              <a:avLst/>
            </a:prstTxWarp>
            <a:spAutoFit/>
          </a:bodyPr>
          <a:lstStyle/>
          <a:p>
            <a:endParaRPr lang="fr-FR" sz="4878"/>
          </a:p>
        </p:txBody>
      </p:sp>
      <p:sp>
        <p:nvSpPr>
          <p:cNvPr id="14345" name="Text Box 15"/>
          <p:cNvSpPr txBox="1">
            <a:spLocks noChangeArrowheads="1"/>
          </p:cNvSpPr>
          <p:nvPr/>
        </p:nvSpPr>
        <p:spPr bwMode="auto">
          <a:xfrm>
            <a:off x="25578766" y="6496026"/>
            <a:ext cx="4331339" cy="3744615"/>
          </a:xfrm>
          <a:prstGeom prst="rect">
            <a:avLst/>
          </a:prstGeom>
          <a:noFill/>
          <a:ln w="9525">
            <a:noFill/>
            <a:miter lim="800000"/>
            <a:headEnd/>
            <a:tailEnd/>
          </a:ln>
        </p:spPr>
        <p:txBody>
          <a:bodyPr wrap="square">
            <a:prstTxWarp prst="textNoShape">
              <a:avLst/>
            </a:prstTxWarp>
            <a:spAutoFit/>
          </a:bodyPr>
          <a:lstStyle/>
          <a:p>
            <a:pPr>
              <a:spcAft>
                <a:spcPts val="841"/>
              </a:spcAft>
            </a:pPr>
            <a:r>
              <a:rPr lang="fr-FR" sz="3400" dirty="0"/>
              <a:t>Pietro GORI</a:t>
            </a:r>
          </a:p>
          <a:p>
            <a:pPr>
              <a:spcAft>
                <a:spcPts val="841"/>
              </a:spcAft>
            </a:pPr>
            <a:r>
              <a:rPr lang="fr-FR" sz="3400" dirty="0"/>
              <a:t>Damien ROHMER</a:t>
            </a:r>
          </a:p>
          <a:p>
            <a:pPr>
              <a:spcAft>
                <a:spcPts val="841"/>
              </a:spcAft>
            </a:pPr>
            <a:r>
              <a:rPr lang="fr-FR" sz="3400" dirty="0"/>
              <a:t>Marie-Paule CANI</a:t>
            </a:r>
          </a:p>
          <a:p>
            <a:pPr>
              <a:spcAft>
                <a:spcPts val="841"/>
              </a:spcAft>
            </a:pPr>
            <a:r>
              <a:rPr lang="fr-FR" sz="3400" dirty="0" err="1"/>
              <a:t>Tamy</a:t>
            </a:r>
            <a:r>
              <a:rPr lang="fr-FR" sz="3400" dirty="0"/>
              <a:t> BOUBEKEUR</a:t>
            </a:r>
          </a:p>
          <a:p>
            <a:pPr>
              <a:spcAft>
                <a:spcPts val="841"/>
              </a:spcAft>
            </a:pPr>
            <a:r>
              <a:rPr lang="fr-FR" sz="3400" dirty="0"/>
              <a:t>Jean-Marc THIERY</a:t>
            </a:r>
          </a:p>
          <a:p>
            <a:pPr>
              <a:spcAft>
                <a:spcPts val="841"/>
              </a:spcAft>
            </a:pPr>
            <a:r>
              <a:rPr lang="fr-FR" sz="3400" dirty="0"/>
              <a:t>Isabelle BLOCH</a:t>
            </a:r>
          </a:p>
        </p:txBody>
      </p:sp>
      <p:sp>
        <p:nvSpPr>
          <p:cNvPr id="14348" name="Text Box 22"/>
          <p:cNvSpPr txBox="1">
            <a:spLocks noChangeArrowheads="1"/>
          </p:cNvSpPr>
          <p:nvPr/>
        </p:nvSpPr>
        <p:spPr bwMode="auto">
          <a:xfrm>
            <a:off x="1168054" y="7648353"/>
            <a:ext cx="21417044" cy="2917722"/>
          </a:xfrm>
          <a:prstGeom prst="rect">
            <a:avLst/>
          </a:prstGeom>
          <a:noFill/>
          <a:ln w="9525">
            <a:noFill/>
            <a:miter lim="800000"/>
            <a:headEnd/>
            <a:tailEnd/>
          </a:ln>
        </p:spPr>
        <p:txBody>
          <a:bodyPr wrap="square">
            <a:prstTxWarp prst="textNoShape">
              <a:avLst/>
            </a:prstTxWarp>
            <a:spAutoFit/>
          </a:bodyPr>
          <a:lstStyle/>
          <a:p>
            <a:pPr algn="just">
              <a:spcBef>
                <a:spcPct val="20000"/>
              </a:spcBef>
            </a:pPr>
            <a:r>
              <a:rPr lang="fr-FR" sz="3400" dirty="0" err="1">
                <a:sym typeface="Wingdings" charset="2"/>
              </a:rPr>
              <a:t>Current</a:t>
            </a:r>
            <a:r>
              <a:rPr lang="fr-FR" sz="3400" dirty="0">
                <a:sym typeface="Wingdings" charset="2"/>
              </a:rPr>
              <a:t> </a:t>
            </a:r>
            <a:r>
              <a:rPr lang="fr-FR" sz="3400" dirty="0" err="1">
                <a:sym typeface="Wingdings" charset="2"/>
              </a:rPr>
              <a:t>tractography</a:t>
            </a:r>
            <a:r>
              <a:rPr lang="fr-FR" sz="3400" dirty="0">
                <a:sym typeface="Wingdings" charset="2"/>
              </a:rPr>
              <a:t> </a:t>
            </a:r>
            <a:r>
              <a:rPr lang="fr-FR" sz="3400" dirty="0" err="1">
                <a:sym typeface="Wingdings" charset="2"/>
              </a:rPr>
              <a:t>methods</a:t>
            </a:r>
            <a:r>
              <a:rPr lang="fr-FR" sz="3400" dirty="0">
                <a:sym typeface="Wingdings" charset="2"/>
              </a:rPr>
              <a:t> </a:t>
            </a:r>
            <a:r>
              <a:rPr lang="fr-FR" sz="3400" dirty="0" err="1">
                <a:sym typeface="Wingdings" charset="2"/>
              </a:rPr>
              <a:t>generate</a:t>
            </a:r>
            <a:r>
              <a:rPr lang="fr-FR" sz="3400" dirty="0">
                <a:sym typeface="Wingdings" charset="2"/>
              </a:rPr>
              <a:t> </a:t>
            </a:r>
            <a:r>
              <a:rPr lang="fr-FR" sz="3400" dirty="0" err="1">
                <a:sym typeface="Wingdings" charset="2"/>
              </a:rPr>
              <a:t>tractograms</a:t>
            </a:r>
            <a:r>
              <a:rPr lang="fr-FR" sz="3400" dirty="0">
                <a:sym typeface="Wingdings" charset="2"/>
              </a:rPr>
              <a:t> </a:t>
            </a:r>
            <a:r>
              <a:rPr lang="fr-FR" sz="3400" dirty="0" err="1">
                <a:sym typeface="Wingdings" charset="2"/>
              </a:rPr>
              <a:t>composed</a:t>
            </a:r>
            <a:r>
              <a:rPr lang="fr-FR" sz="3400" dirty="0">
                <a:sym typeface="Wingdings" charset="2"/>
              </a:rPr>
              <a:t> of millions of 3D </a:t>
            </a:r>
            <a:r>
              <a:rPr lang="fr-FR" sz="3400" dirty="0" err="1">
                <a:sym typeface="Wingdings" charset="2"/>
              </a:rPr>
              <a:t>polylines</a:t>
            </a:r>
            <a:r>
              <a:rPr lang="fr-FR" sz="3400" dirty="0">
                <a:sym typeface="Wingdings" charset="2"/>
              </a:rPr>
              <a:t> </a:t>
            </a:r>
            <a:r>
              <a:rPr lang="fr-FR" sz="3400" dirty="0" err="1">
                <a:sym typeface="Wingdings" charset="2"/>
              </a:rPr>
              <a:t>called</a:t>
            </a:r>
            <a:r>
              <a:rPr lang="fr-FR" sz="3400" dirty="0">
                <a:sym typeface="Wingdings" charset="2"/>
              </a:rPr>
              <a:t> </a:t>
            </a:r>
            <a:r>
              <a:rPr lang="fr-FR" sz="3400" dirty="0" err="1">
                <a:sym typeface="Wingdings" charset="2"/>
              </a:rPr>
              <a:t>fibers</a:t>
            </a:r>
            <a:r>
              <a:rPr lang="fr-FR" sz="3400" dirty="0">
                <a:sym typeface="Wingdings" charset="2"/>
              </a:rPr>
              <a:t>, </a:t>
            </a:r>
            <a:r>
              <a:rPr lang="fr-FR" sz="3400" dirty="0" err="1">
                <a:sym typeface="Wingdings" charset="2"/>
              </a:rPr>
              <a:t>making</a:t>
            </a:r>
            <a:r>
              <a:rPr lang="fr-FR" sz="3400" dirty="0">
                <a:sym typeface="Wingdings" charset="2"/>
              </a:rPr>
              <a:t> </a:t>
            </a:r>
            <a:r>
              <a:rPr lang="fr-FR" sz="3400" dirty="0" err="1">
                <a:sym typeface="Wingdings" charset="2"/>
              </a:rPr>
              <a:t>visualization</a:t>
            </a:r>
            <a:r>
              <a:rPr lang="fr-FR" sz="3400" dirty="0">
                <a:sym typeface="Wingdings" charset="2"/>
              </a:rPr>
              <a:t>, </a:t>
            </a:r>
            <a:r>
              <a:rPr lang="fr-FR" sz="3400" dirty="0" err="1">
                <a:sym typeface="Wingdings" charset="2"/>
              </a:rPr>
              <a:t>interpretation</a:t>
            </a:r>
            <a:r>
              <a:rPr lang="fr-FR" sz="3400" dirty="0">
                <a:sym typeface="Wingdings" charset="2"/>
              </a:rPr>
              <a:t> and </a:t>
            </a:r>
            <a:r>
              <a:rPr lang="fr-FR" sz="3400" dirty="0" err="1">
                <a:sym typeface="Wingdings" charset="2"/>
              </a:rPr>
              <a:t>processing</a:t>
            </a:r>
            <a:r>
              <a:rPr lang="fr-FR" sz="3400" dirty="0">
                <a:sym typeface="Wingdings" charset="2"/>
              </a:rPr>
              <a:t> </a:t>
            </a:r>
            <a:r>
              <a:rPr lang="fr-FR" sz="3400" dirty="0" err="1">
                <a:sym typeface="Wingdings" charset="2"/>
              </a:rPr>
              <a:t>extremely</a:t>
            </a:r>
            <a:r>
              <a:rPr lang="fr-FR" sz="3400" dirty="0">
                <a:sym typeface="Wingdings" charset="2"/>
              </a:rPr>
              <a:t> </a:t>
            </a:r>
            <a:r>
              <a:rPr lang="fr-FR" sz="3400" dirty="0" err="1">
                <a:sym typeface="Wingdings" charset="2"/>
              </a:rPr>
              <a:t>challenging</a:t>
            </a:r>
            <a:r>
              <a:rPr lang="fr-FR" sz="3400" dirty="0">
                <a:sym typeface="Wingdings" charset="2"/>
              </a:rPr>
              <a:t>.</a:t>
            </a:r>
          </a:p>
          <a:p>
            <a:pPr algn="just">
              <a:spcBef>
                <a:spcPct val="20000"/>
              </a:spcBef>
            </a:pPr>
            <a:r>
              <a:rPr lang="fr-FR" sz="3400" dirty="0">
                <a:sym typeface="Wingdings" charset="2"/>
              </a:rPr>
              <a:t>As a </a:t>
            </a:r>
            <a:r>
              <a:rPr lang="fr-FR" sz="3400" dirty="0" err="1">
                <a:sym typeface="Wingdings" charset="2"/>
              </a:rPr>
              <a:t>result</a:t>
            </a:r>
            <a:r>
              <a:rPr lang="fr-FR" sz="3400" dirty="0">
                <a:sym typeface="Wingdings" charset="2"/>
              </a:rPr>
              <a:t>, </a:t>
            </a:r>
            <a:r>
              <a:rPr lang="fr-FR" sz="3400" dirty="0" err="1">
                <a:sym typeface="Wingdings" charset="2"/>
              </a:rPr>
              <a:t>they</a:t>
            </a:r>
            <a:r>
              <a:rPr lang="fr-FR" sz="3400" dirty="0">
                <a:sym typeface="Wingdings" charset="2"/>
              </a:rPr>
              <a:t> are </a:t>
            </a:r>
            <a:r>
              <a:rPr lang="fr-FR" sz="3400" dirty="0" err="1">
                <a:sym typeface="Wingdings" charset="2"/>
              </a:rPr>
              <a:t>difficult</a:t>
            </a:r>
            <a:r>
              <a:rPr lang="fr-FR" sz="3400" dirty="0">
                <a:sym typeface="Wingdings" charset="2"/>
              </a:rPr>
              <a:t> to use in a </a:t>
            </a:r>
            <a:r>
              <a:rPr lang="fr-FR" sz="3400" dirty="0" err="1">
                <a:sym typeface="Wingdings" charset="2"/>
              </a:rPr>
              <a:t>clinical</a:t>
            </a:r>
            <a:r>
              <a:rPr lang="fr-FR" sz="3400" dirty="0">
                <a:sym typeface="Wingdings" charset="2"/>
              </a:rPr>
              <a:t> </a:t>
            </a:r>
            <a:r>
              <a:rPr lang="fr-FR" sz="3400" dirty="0" err="1">
                <a:sym typeface="Wingdings" charset="2"/>
              </a:rPr>
              <a:t>environment</a:t>
            </a:r>
            <a:r>
              <a:rPr lang="fr-FR" sz="3400" dirty="0">
                <a:sym typeface="Wingdings" charset="2"/>
              </a:rPr>
              <a:t> (e.g. </a:t>
            </a:r>
            <a:r>
              <a:rPr lang="fr-FR" sz="3400" dirty="0" err="1">
                <a:sym typeface="Wingdings" charset="2"/>
              </a:rPr>
              <a:t>surgery</a:t>
            </a:r>
            <a:r>
              <a:rPr lang="fr-FR" sz="3400" dirty="0">
                <a:sym typeface="Wingdings" charset="2"/>
              </a:rPr>
              <a:t> planning, </a:t>
            </a:r>
            <a:r>
              <a:rPr lang="fr-FR" sz="3400" dirty="0" err="1">
                <a:sym typeface="Wingdings" charset="2"/>
              </a:rPr>
              <a:t>prognosis</a:t>
            </a:r>
            <a:r>
              <a:rPr lang="fr-FR" sz="3400" dirty="0">
                <a:sym typeface="Wingdings" charset="2"/>
              </a:rPr>
              <a:t>, </a:t>
            </a:r>
            <a:r>
              <a:rPr lang="fr-FR" sz="3400" dirty="0" err="1">
                <a:sym typeface="Wingdings" charset="2"/>
              </a:rPr>
              <a:t>interpretation</a:t>
            </a:r>
            <a:r>
              <a:rPr lang="fr-FR" sz="3400" dirty="0">
                <a:sym typeface="Wingdings" charset="2"/>
              </a:rPr>
              <a:t>).</a:t>
            </a:r>
          </a:p>
          <a:p>
            <a:pPr algn="just">
              <a:spcBef>
                <a:spcPct val="20000"/>
              </a:spcBef>
            </a:pPr>
            <a:r>
              <a:rPr lang="fr-FR" sz="3400" dirty="0" err="1">
                <a:sym typeface="Wingdings" charset="2"/>
              </a:rPr>
              <a:t>We</a:t>
            </a:r>
            <a:r>
              <a:rPr lang="fr-FR" sz="3400" dirty="0">
                <a:sym typeface="Wingdings" charset="2"/>
              </a:rPr>
              <a:t> propose to </a:t>
            </a:r>
            <a:r>
              <a:rPr lang="fr-FR" sz="3400" dirty="0" err="1">
                <a:sym typeface="Wingdings" charset="2"/>
              </a:rPr>
              <a:t>progressively</a:t>
            </a:r>
            <a:r>
              <a:rPr lang="fr-FR" sz="3400" dirty="0">
                <a:sym typeface="Wingdings" charset="2"/>
              </a:rPr>
              <a:t> </a:t>
            </a:r>
            <a:r>
              <a:rPr lang="fr-FR" sz="3400" dirty="0" err="1">
                <a:sym typeface="Wingdings" charset="2"/>
              </a:rPr>
              <a:t>simplify</a:t>
            </a:r>
            <a:r>
              <a:rPr lang="fr-FR" sz="3400" dirty="0">
                <a:sym typeface="Wingdings" charset="2"/>
              </a:rPr>
              <a:t> </a:t>
            </a:r>
            <a:r>
              <a:rPr lang="fr-FR" sz="3400" dirty="0" err="1">
                <a:sym typeface="Wingdings" charset="2"/>
              </a:rPr>
              <a:t>tractograms</a:t>
            </a:r>
            <a:r>
              <a:rPr lang="fr-FR" sz="3400" dirty="0">
                <a:sym typeface="Wingdings" charset="2"/>
              </a:rPr>
              <a:t> by </a:t>
            </a:r>
            <a:r>
              <a:rPr lang="fr-FR" sz="3400" dirty="0" err="1">
                <a:sym typeface="Wingdings" charset="2"/>
              </a:rPr>
              <a:t>grouping</a:t>
            </a:r>
            <a:r>
              <a:rPr lang="fr-FR" sz="3400" dirty="0">
                <a:sym typeface="Wingdings" charset="2"/>
              </a:rPr>
              <a:t> </a:t>
            </a:r>
            <a:r>
              <a:rPr lang="fr-FR" sz="3400" dirty="0" err="1">
                <a:sym typeface="Wingdings" charset="2"/>
              </a:rPr>
              <a:t>similar</a:t>
            </a:r>
            <a:r>
              <a:rPr lang="fr-FR" sz="3400" dirty="0">
                <a:sym typeface="Wingdings" charset="2"/>
              </a:rPr>
              <a:t> </a:t>
            </a:r>
            <a:r>
              <a:rPr lang="fr-FR" sz="3400" dirty="0" err="1">
                <a:sym typeface="Wingdings" charset="2"/>
              </a:rPr>
              <a:t>fibers</a:t>
            </a:r>
            <a:r>
              <a:rPr lang="fr-FR" sz="3400" dirty="0">
                <a:sym typeface="Wingdings" charset="2"/>
              </a:rPr>
              <a:t> </a:t>
            </a:r>
            <a:r>
              <a:rPr lang="fr-FR" sz="3400" dirty="0" err="1">
                <a:sym typeface="Wingdings" charset="2"/>
              </a:rPr>
              <a:t>into</a:t>
            </a:r>
            <a:r>
              <a:rPr lang="fr-FR" sz="3400" dirty="0">
                <a:sym typeface="Wingdings" charset="2"/>
              </a:rPr>
              <a:t> a </a:t>
            </a:r>
            <a:r>
              <a:rPr lang="fr-FR" sz="3400" dirty="0" err="1">
                <a:sym typeface="Wingdings" charset="2"/>
              </a:rPr>
              <a:t>specific</a:t>
            </a:r>
            <a:r>
              <a:rPr lang="fr-FR" sz="3400" dirty="0">
                <a:sym typeface="Wingdings" charset="2"/>
              </a:rPr>
              <a:t> </a:t>
            </a:r>
            <a:r>
              <a:rPr lang="fr-FR" sz="3400" dirty="0" err="1">
                <a:sym typeface="Wingdings" charset="2"/>
              </a:rPr>
              <a:t>geometric</a:t>
            </a:r>
            <a:r>
              <a:rPr lang="fr-FR" sz="3400" dirty="0">
                <a:sym typeface="Wingdings" charset="2"/>
              </a:rPr>
              <a:t> </a:t>
            </a:r>
            <a:r>
              <a:rPr lang="fr-FR" sz="3400" dirty="0" err="1">
                <a:sym typeface="Wingdings" charset="2"/>
              </a:rPr>
              <a:t>representation</a:t>
            </a:r>
            <a:r>
              <a:rPr lang="fr-FR" sz="3400" dirty="0">
                <a:sym typeface="Wingdings" charset="2"/>
              </a:rPr>
              <a:t>, </a:t>
            </a:r>
            <a:r>
              <a:rPr lang="fr-FR" sz="3400" dirty="0" err="1">
                <a:sym typeface="Wingdings" charset="2"/>
              </a:rPr>
              <a:t>taking</a:t>
            </a:r>
            <a:r>
              <a:rPr lang="fr-FR" sz="3400" dirty="0">
                <a:sym typeface="Wingdings" charset="2"/>
              </a:rPr>
              <a:t> inspiration </a:t>
            </a:r>
            <a:r>
              <a:rPr lang="fr-FR" sz="3400" dirty="0" err="1">
                <a:sym typeface="Wingdings" charset="2"/>
              </a:rPr>
              <a:t>from</a:t>
            </a:r>
            <a:r>
              <a:rPr lang="fr-FR" sz="3400" dirty="0">
                <a:sym typeface="Wingdings" charset="2"/>
              </a:rPr>
              <a:t> computer </a:t>
            </a:r>
            <a:r>
              <a:rPr lang="fr-FR" sz="3400" dirty="0" err="1">
                <a:sym typeface="Wingdings" charset="2"/>
              </a:rPr>
              <a:t>graphics</a:t>
            </a:r>
            <a:r>
              <a:rPr lang="fr-FR" sz="3400" dirty="0">
                <a:sym typeface="Wingdings" charset="2"/>
              </a:rPr>
              <a:t> </a:t>
            </a:r>
            <a:r>
              <a:rPr lang="fr-FR" sz="3400" dirty="0" err="1">
                <a:sym typeface="Wingdings" charset="2"/>
              </a:rPr>
              <a:t>methods</a:t>
            </a:r>
            <a:r>
              <a:rPr lang="fr-FR" sz="3400" dirty="0">
                <a:sym typeface="Wingdings" charset="2"/>
              </a:rPr>
              <a:t> [2].</a:t>
            </a:r>
            <a:endParaRPr lang="fr-FR" sz="3400" dirty="0"/>
          </a:p>
        </p:txBody>
      </p:sp>
      <p:sp>
        <p:nvSpPr>
          <p:cNvPr id="14352" name="Text Box 26"/>
          <p:cNvSpPr txBox="1">
            <a:spLocks noChangeArrowheads="1"/>
          </p:cNvSpPr>
          <p:nvPr/>
        </p:nvSpPr>
        <p:spPr bwMode="auto">
          <a:xfrm>
            <a:off x="6996726" y="6364983"/>
            <a:ext cx="15701720" cy="923330"/>
          </a:xfrm>
          <a:prstGeom prst="rect">
            <a:avLst/>
          </a:prstGeom>
          <a:noFill/>
          <a:ln w="9525">
            <a:noFill/>
            <a:miter lim="800000"/>
            <a:headEnd/>
            <a:tailEnd/>
          </a:ln>
        </p:spPr>
        <p:txBody>
          <a:bodyPr>
            <a:prstTxWarp prst="textNoShape">
              <a:avLst/>
            </a:prstTxWarp>
            <a:spAutoFit/>
          </a:bodyPr>
          <a:lstStyle/>
          <a:p>
            <a:r>
              <a:rPr lang="fr-FR" sz="5400" b="1" dirty="0">
                <a:solidFill>
                  <a:srgbClr val="BF1238"/>
                </a:solidFill>
                <a:latin typeface="+mn-lt"/>
              </a:rPr>
              <a:t>Introduction</a:t>
            </a:r>
          </a:p>
        </p:txBody>
      </p:sp>
      <p:sp>
        <p:nvSpPr>
          <p:cNvPr id="14361" name="ZoneTexte 31"/>
          <p:cNvSpPr txBox="1">
            <a:spLocks noChangeArrowheads="1"/>
          </p:cNvSpPr>
          <p:nvPr/>
        </p:nvSpPr>
        <p:spPr bwMode="auto">
          <a:xfrm rot="16200000">
            <a:off x="27373735" y="32402141"/>
            <a:ext cx="4699835" cy="351186"/>
          </a:xfrm>
          <a:prstGeom prst="rect">
            <a:avLst/>
          </a:prstGeom>
          <a:noFill/>
          <a:ln w="9525">
            <a:noFill/>
            <a:miter lim="800000"/>
            <a:headEnd/>
            <a:tailEnd/>
          </a:ln>
        </p:spPr>
        <p:txBody>
          <a:bodyPr anchor="ctr">
            <a:prstTxWarp prst="textNoShape">
              <a:avLst/>
            </a:prstTxWarp>
            <a:spAutoFit/>
          </a:bodyPr>
          <a:lstStyle/>
          <a:p>
            <a:r>
              <a:rPr lang="en-US" sz="1682" dirty="0"/>
              <a:t>LTCI research day</a:t>
            </a:r>
            <a:endParaRPr lang="fr-FR" sz="1682" dirty="0"/>
          </a:p>
        </p:txBody>
      </p:sp>
      <p:sp>
        <p:nvSpPr>
          <p:cNvPr id="31" name="Text Box 4"/>
          <p:cNvSpPr txBox="1">
            <a:spLocks noChangeArrowheads="1"/>
          </p:cNvSpPr>
          <p:nvPr/>
        </p:nvSpPr>
        <p:spPr bwMode="auto">
          <a:xfrm>
            <a:off x="9428698" y="41492113"/>
            <a:ext cx="9043901" cy="646331"/>
          </a:xfrm>
          <a:prstGeom prst="rect">
            <a:avLst/>
          </a:prstGeom>
          <a:noFill/>
          <a:ln w="9525">
            <a:noFill/>
            <a:miter lim="800000"/>
            <a:headEnd/>
            <a:tailEnd/>
          </a:ln>
        </p:spPr>
        <p:txBody>
          <a:bodyPr wrap="square" anchor="ctr">
            <a:prstTxWarp prst="textNoShape">
              <a:avLst/>
            </a:prstTxWarp>
            <a:spAutoFit/>
          </a:bodyPr>
          <a:lstStyle/>
          <a:p>
            <a:r>
              <a:rPr lang="fr-FR" sz="3600" dirty="0">
                <a:solidFill>
                  <a:srgbClr val="FFFFFF"/>
                </a:solidFill>
              </a:rPr>
              <a:t>corentin.mercier@telecom-paristech.fr</a:t>
            </a:r>
          </a:p>
        </p:txBody>
      </p:sp>
      <p:sp>
        <p:nvSpPr>
          <p:cNvPr id="34" name="ZoneTexte 30"/>
          <p:cNvSpPr txBox="1">
            <a:spLocks noChangeArrowheads="1"/>
          </p:cNvSpPr>
          <p:nvPr/>
        </p:nvSpPr>
        <p:spPr bwMode="auto">
          <a:xfrm rot="16200000">
            <a:off x="28775318" y="36187337"/>
            <a:ext cx="1896673" cy="351186"/>
          </a:xfrm>
          <a:prstGeom prst="rect">
            <a:avLst/>
          </a:prstGeom>
          <a:noFill/>
          <a:ln w="9525">
            <a:noFill/>
            <a:miter lim="800000"/>
            <a:headEnd/>
            <a:tailEnd/>
          </a:ln>
        </p:spPr>
        <p:txBody>
          <a:bodyPr wrap="none" anchor="ctr">
            <a:prstTxWarp prst="textNoShape">
              <a:avLst/>
            </a:prstTxWarp>
            <a:spAutoFit/>
          </a:bodyPr>
          <a:lstStyle/>
          <a:p>
            <a:r>
              <a:rPr lang="en-US" sz="1682" dirty="0"/>
              <a:t>11</a:t>
            </a:r>
            <a:r>
              <a:rPr lang="en-US" sz="1682" baseline="30000" dirty="0"/>
              <a:t>th</a:t>
            </a:r>
            <a:r>
              <a:rPr lang="en-US" sz="1682" dirty="0"/>
              <a:t> October 2018</a:t>
            </a:r>
            <a:endParaRPr lang="fr-FR" sz="1682" dirty="0"/>
          </a:p>
        </p:txBody>
      </p:sp>
      <p:pic>
        <p:nvPicPr>
          <p:cNvPr id="49" name="Image 48" descr="logo-institutionnel-rvb-h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697921" y="285543"/>
            <a:ext cx="2898673" cy="1282894"/>
          </a:xfrm>
          <a:prstGeom prst="rect">
            <a:avLst/>
          </a:prstGeom>
        </p:spPr>
      </p:pic>
      <p:pic>
        <p:nvPicPr>
          <p:cNvPr id="3" name="Image 2">
            <a:extLst>
              <a:ext uri="{FF2B5EF4-FFF2-40B4-BE49-F238E27FC236}">
                <a16:creationId xmlns:a16="http://schemas.microsoft.com/office/drawing/2014/main" id="{7FB964CE-A71F-4443-BF1A-0007AB3C0215}"/>
              </a:ext>
            </a:extLst>
          </p:cNvPr>
          <p:cNvPicPr>
            <a:picLocks noChangeAspect="1"/>
          </p:cNvPicPr>
          <p:nvPr/>
        </p:nvPicPr>
        <p:blipFill>
          <a:blip r:embed="rId6"/>
          <a:stretch>
            <a:fillRect/>
          </a:stretch>
        </p:blipFill>
        <p:spPr>
          <a:xfrm>
            <a:off x="23972586" y="225089"/>
            <a:ext cx="2358395" cy="2150857"/>
          </a:xfrm>
          <a:prstGeom prst="rect">
            <a:avLst/>
          </a:prstGeom>
        </p:spPr>
      </p:pic>
      <p:sp>
        <p:nvSpPr>
          <p:cNvPr id="35" name="Text Box 20">
            <a:extLst>
              <a:ext uri="{FF2B5EF4-FFF2-40B4-BE49-F238E27FC236}">
                <a16:creationId xmlns:a16="http://schemas.microsoft.com/office/drawing/2014/main" id="{3E9E4E92-13E9-45BE-9CBC-3E98CD33E342}"/>
              </a:ext>
            </a:extLst>
          </p:cNvPr>
          <p:cNvSpPr txBox="1">
            <a:spLocks noChangeArrowheads="1"/>
          </p:cNvSpPr>
          <p:nvPr/>
        </p:nvSpPr>
        <p:spPr bwMode="auto">
          <a:xfrm>
            <a:off x="678991" y="26671239"/>
            <a:ext cx="3084442" cy="923330"/>
          </a:xfrm>
          <a:prstGeom prst="rect">
            <a:avLst/>
          </a:prstGeom>
          <a:noFill/>
          <a:ln w="9525">
            <a:noFill/>
            <a:miter lim="800000"/>
            <a:headEnd/>
            <a:tailEnd/>
          </a:ln>
        </p:spPr>
        <p:txBody>
          <a:bodyPr wrap="square">
            <a:prstTxWarp prst="textNoShape">
              <a:avLst/>
            </a:prstTxWarp>
            <a:spAutoFit/>
          </a:bodyPr>
          <a:lstStyle/>
          <a:p>
            <a:r>
              <a:rPr lang="fr-FR" sz="5400" b="1" dirty="0" err="1">
                <a:solidFill>
                  <a:srgbClr val="BF1238"/>
                </a:solidFill>
                <a:latin typeface="+mn-lt"/>
              </a:rPr>
              <a:t>Results</a:t>
            </a:r>
            <a:endParaRPr lang="fr-FR" sz="5400" b="1" dirty="0">
              <a:solidFill>
                <a:srgbClr val="BF1238"/>
              </a:solidFill>
              <a:latin typeface="+mn-lt"/>
            </a:endParaRPr>
          </a:p>
        </p:txBody>
      </p:sp>
      <p:sp>
        <p:nvSpPr>
          <p:cNvPr id="5" name="ZoneTexte 4">
            <a:extLst>
              <a:ext uri="{FF2B5EF4-FFF2-40B4-BE49-F238E27FC236}">
                <a16:creationId xmlns:a16="http://schemas.microsoft.com/office/drawing/2014/main" id="{E17AE0F3-5668-45B9-AEA7-FCA1CFA02671}"/>
              </a:ext>
            </a:extLst>
          </p:cNvPr>
          <p:cNvSpPr txBox="1"/>
          <p:nvPr/>
        </p:nvSpPr>
        <p:spPr>
          <a:xfrm>
            <a:off x="18363009" y="41492113"/>
            <a:ext cx="2220641" cy="646331"/>
          </a:xfrm>
          <a:prstGeom prst="rect">
            <a:avLst/>
          </a:prstGeom>
          <a:noFill/>
        </p:spPr>
        <p:txBody>
          <a:bodyPr wrap="square" rtlCol="0">
            <a:spAutoFit/>
          </a:bodyPr>
          <a:lstStyle/>
          <a:p>
            <a:r>
              <a:rPr lang="fr-FR" sz="3600" dirty="0" err="1">
                <a:solidFill>
                  <a:schemeClr val="bg1"/>
                </a:solidFill>
              </a:rPr>
              <a:t>Website</a:t>
            </a:r>
            <a:endParaRPr lang="fr-FR" sz="3600" dirty="0">
              <a:solidFill>
                <a:schemeClr val="bg1"/>
              </a:solidFill>
            </a:endParaRPr>
          </a:p>
        </p:txBody>
      </p:sp>
      <p:sp>
        <p:nvSpPr>
          <p:cNvPr id="32" name="Text Box 4"/>
          <p:cNvSpPr txBox="1">
            <a:spLocks noChangeArrowheads="1"/>
          </p:cNvSpPr>
          <p:nvPr/>
        </p:nvSpPr>
        <p:spPr bwMode="auto">
          <a:xfrm>
            <a:off x="20520207" y="41492113"/>
            <a:ext cx="10543057" cy="646331"/>
          </a:xfrm>
          <a:prstGeom prst="rect">
            <a:avLst/>
          </a:prstGeom>
          <a:noFill/>
          <a:ln w="9525">
            <a:noFill/>
            <a:miter lim="800000"/>
            <a:headEnd/>
            <a:tailEnd/>
          </a:ln>
        </p:spPr>
        <p:txBody>
          <a:bodyPr wrap="square" anchor="ctr">
            <a:prstTxWarp prst="textNoShape">
              <a:avLst/>
            </a:prstTxWarp>
            <a:spAutoFit/>
          </a:bodyPr>
          <a:lstStyle/>
          <a:p>
            <a:r>
              <a:rPr lang="fr-FR" sz="3600" dirty="0">
                <a:solidFill>
                  <a:srgbClr val="FFFFFF"/>
                </a:solidFill>
                <a:ea typeface="Lucida Grande" charset="0"/>
                <a:cs typeface="Lucida Grande" charset="0"/>
              </a:rPr>
              <a:t>﻿https://perso.telecom-paristech.fr/</a:t>
            </a:r>
            <a:r>
              <a:rPr lang="fr-FR" sz="3600" dirty="0" err="1">
                <a:solidFill>
                  <a:srgbClr val="FFFFFF"/>
                </a:solidFill>
                <a:ea typeface="Lucida Grande" charset="0"/>
                <a:cs typeface="Lucida Grande" charset="0"/>
              </a:rPr>
              <a:t>comercier</a:t>
            </a:r>
            <a:r>
              <a:rPr lang="fr-FR" sz="3600" dirty="0">
                <a:solidFill>
                  <a:srgbClr val="FFFFFF"/>
                </a:solidFill>
                <a:ea typeface="Lucida Grande" charset="0"/>
                <a:cs typeface="Lucida Grande" charset="0"/>
              </a:rPr>
              <a:t>/</a:t>
            </a:r>
            <a:endParaRPr lang="fr-FR" sz="3600" dirty="0">
              <a:solidFill>
                <a:srgbClr val="FFFFFF"/>
              </a:solidFill>
            </a:endParaRPr>
          </a:p>
        </p:txBody>
      </p:sp>
      <p:sp>
        <p:nvSpPr>
          <p:cNvPr id="36" name="Text Box 20">
            <a:extLst>
              <a:ext uri="{FF2B5EF4-FFF2-40B4-BE49-F238E27FC236}">
                <a16:creationId xmlns:a16="http://schemas.microsoft.com/office/drawing/2014/main" id="{DDB8439D-D79C-4E3A-897C-4C7726C08193}"/>
              </a:ext>
            </a:extLst>
          </p:cNvPr>
          <p:cNvSpPr txBox="1">
            <a:spLocks noChangeArrowheads="1"/>
          </p:cNvSpPr>
          <p:nvPr/>
        </p:nvSpPr>
        <p:spPr bwMode="auto">
          <a:xfrm>
            <a:off x="22150655" y="32359871"/>
            <a:ext cx="5460959" cy="923330"/>
          </a:xfrm>
          <a:prstGeom prst="rect">
            <a:avLst/>
          </a:prstGeom>
          <a:noFill/>
          <a:ln w="9525">
            <a:noFill/>
            <a:miter lim="800000"/>
            <a:headEnd/>
            <a:tailEnd/>
          </a:ln>
        </p:spPr>
        <p:txBody>
          <a:bodyPr wrap="square">
            <a:prstTxWarp prst="textNoShape">
              <a:avLst/>
            </a:prstTxWarp>
            <a:spAutoFit/>
          </a:bodyPr>
          <a:lstStyle/>
          <a:p>
            <a:r>
              <a:rPr lang="fr-FR" sz="5400" b="1" dirty="0">
                <a:solidFill>
                  <a:srgbClr val="BF1238"/>
                </a:solidFill>
                <a:latin typeface="+mn-lt"/>
              </a:rPr>
              <a:t>Perspectives</a:t>
            </a:r>
          </a:p>
        </p:txBody>
      </p:sp>
      <p:sp>
        <p:nvSpPr>
          <p:cNvPr id="37" name="Text Box 20">
            <a:extLst>
              <a:ext uri="{FF2B5EF4-FFF2-40B4-BE49-F238E27FC236}">
                <a16:creationId xmlns:a16="http://schemas.microsoft.com/office/drawing/2014/main" id="{5BC0EE71-2B6A-4244-AE9E-A60BFCB2E5F4}"/>
              </a:ext>
            </a:extLst>
          </p:cNvPr>
          <p:cNvSpPr txBox="1">
            <a:spLocks noChangeArrowheads="1"/>
          </p:cNvSpPr>
          <p:nvPr/>
        </p:nvSpPr>
        <p:spPr bwMode="auto">
          <a:xfrm>
            <a:off x="321192" y="39148948"/>
            <a:ext cx="3655174" cy="830997"/>
          </a:xfrm>
          <a:prstGeom prst="rect">
            <a:avLst/>
          </a:prstGeom>
          <a:noFill/>
          <a:ln w="9525">
            <a:noFill/>
            <a:miter lim="800000"/>
            <a:headEnd/>
            <a:tailEnd/>
          </a:ln>
        </p:spPr>
        <p:txBody>
          <a:bodyPr wrap="square">
            <a:prstTxWarp prst="textNoShape">
              <a:avLst/>
            </a:prstTxWarp>
            <a:spAutoFit/>
          </a:bodyPr>
          <a:lstStyle/>
          <a:p>
            <a:r>
              <a:rPr lang="fr-FR" sz="4800" b="1" dirty="0" err="1">
                <a:solidFill>
                  <a:srgbClr val="BF1238"/>
                </a:solidFill>
                <a:latin typeface="+mn-lt"/>
              </a:rPr>
              <a:t>References</a:t>
            </a:r>
            <a:endParaRPr lang="fr-FR" sz="4800" b="1" dirty="0">
              <a:solidFill>
                <a:srgbClr val="BF1238"/>
              </a:solidFill>
              <a:latin typeface="+mn-lt"/>
            </a:endParaRPr>
          </a:p>
        </p:txBody>
      </p:sp>
      <p:sp>
        <p:nvSpPr>
          <p:cNvPr id="7" name="ZoneTexte 6">
            <a:extLst>
              <a:ext uri="{FF2B5EF4-FFF2-40B4-BE49-F238E27FC236}">
                <a16:creationId xmlns:a16="http://schemas.microsoft.com/office/drawing/2014/main" id="{30493096-8219-46C1-932B-9239359D6038}"/>
              </a:ext>
            </a:extLst>
          </p:cNvPr>
          <p:cNvSpPr txBox="1"/>
          <p:nvPr/>
        </p:nvSpPr>
        <p:spPr>
          <a:xfrm>
            <a:off x="4480422" y="39130365"/>
            <a:ext cx="26138904" cy="1569660"/>
          </a:xfrm>
          <a:prstGeom prst="rect">
            <a:avLst/>
          </a:prstGeom>
          <a:noFill/>
        </p:spPr>
        <p:txBody>
          <a:bodyPr wrap="square" rtlCol="0">
            <a:spAutoFit/>
          </a:bodyPr>
          <a:lstStyle/>
          <a:p>
            <a:r>
              <a:rPr lang="fr-FR" sz="3200" dirty="0"/>
              <a:t>[1] Mercier, C., Gori, P., </a:t>
            </a:r>
            <a:r>
              <a:rPr lang="fr-FR" sz="3200" i="1" dirty="0"/>
              <a:t>et al</a:t>
            </a:r>
            <a:r>
              <a:rPr lang="fr-FR" sz="3200" dirty="0"/>
              <a:t>.: Progressive and Efficient Multi-</a:t>
            </a:r>
            <a:r>
              <a:rPr lang="fr-FR" sz="3200" dirty="0" err="1"/>
              <a:t>Resolution</a:t>
            </a:r>
            <a:r>
              <a:rPr lang="fr-FR" sz="3200" dirty="0"/>
              <a:t> </a:t>
            </a:r>
            <a:r>
              <a:rPr lang="fr-FR" sz="3200" dirty="0" err="1"/>
              <a:t>Representations</a:t>
            </a:r>
            <a:r>
              <a:rPr lang="fr-FR" sz="3200" dirty="0"/>
              <a:t> for Brain </a:t>
            </a:r>
            <a:r>
              <a:rPr lang="fr-FR" sz="3200" dirty="0" err="1"/>
              <a:t>Tractograms</a:t>
            </a:r>
            <a:r>
              <a:rPr lang="fr-FR" sz="3200" dirty="0"/>
              <a:t>, EG VCBM, 2018.</a:t>
            </a:r>
          </a:p>
          <a:p>
            <a:r>
              <a:rPr lang="fr-FR" sz="3200" dirty="0"/>
              <a:t>[2] </a:t>
            </a:r>
            <a:r>
              <a:rPr lang="fr-FR" sz="3200" dirty="0" err="1"/>
              <a:t>Hoppe</a:t>
            </a:r>
            <a:r>
              <a:rPr lang="fr-FR" sz="3200" dirty="0"/>
              <a:t>, H., </a:t>
            </a:r>
            <a:r>
              <a:rPr lang="fr-FR" sz="3200" dirty="0" err="1"/>
              <a:t>DeRose</a:t>
            </a:r>
            <a:r>
              <a:rPr lang="fr-FR" sz="3200" dirty="0"/>
              <a:t>, T., </a:t>
            </a:r>
            <a:r>
              <a:rPr lang="fr-FR" sz="3200" i="1" dirty="0"/>
              <a:t>et al</a:t>
            </a:r>
            <a:r>
              <a:rPr lang="fr-FR" sz="3200" dirty="0"/>
              <a:t>.: </a:t>
            </a:r>
            <a:r>
              <a:rPr lang="fr-FR" sz="3200" dirty="0" err="1"/>
              <a:t>Mesh</a:t>
            </a:r>
            <a:r>
              <a:rPr lang="fr-FR" sz="3200" dirty="0"/>
              <a:t> </a:t>
            </a:r>
            <a:r>
              <a:rPr lang="fr-FR" sz="3200" dirty="0" err="1"/>
              <a:t>optimization</a:t>
            </a:r>
            <a:r>
              <a:rPr lang="fr-FR" sz="3200" dirty="0"/>
              <a:t>, ACM SIGGRAPH, 1993.</a:t>
            </a:r>
          </a:p>
          <a:p>
            <a:r>
              <a:rPr lang="fr-FR" sz="3200" dirty="0"/>
              <a:t>[3] Gori, P., </a:t>
            </a:r>
            <a:r>
              <a:rPr lang="fr-FR" sz="3200" dirty="0" err="1"/>
              <a:t>Colliot</a:t>
            </a:r>
            <a:r>
              <a:rPr lang="fr-FR" sz="3200" dirty="0"/>
              <a:t>, O., </a:t>
            </a:r>
            <a:r>
              <a:rPr lang="fr-FR" sz="3200" i="1" dirty="0"/>
              <a:t>et al</a:t>
            </a:r>
            <a:r>
              <a:rPr lang="fr-FR" sz="3200" dirty="0"/>
              <a:t>.: A Prototype </a:t>
            </a:r>
            <a:r>
              <a:rPr lang="fr-FR" sz="3200" dirty="0" err="1"/>
              <a:t>Representation</a:t>
            </a:r>
            <a:r>
              <a:rPr lang="fr-FR" sz="3200" dirty="0"/>
              <a:t> to </a:t>
            </a:r>
            <a:r>
              <a:rPr lang="fr-FR" sz="3200" dirty="0" err="1"/>
              <a:t>Approximate</a:t>
            </a:r>
            <a:r>
              <a:rPr lang="fr-FR" sz="3200" dirty="0"/>
              <a:t> White </a:t>
            </a:r>
            <a:r>
              <a:rPr lang="fr-FR" sz="3200" dirty="0" err="1"/>
              <a:t>Matter</a:t>
            </a:r>
            <a:r>
              <a:rPr lang="fr-FR" sz="3200" dirty="0"/>
              <a:t> Bundles </a:t>
            </a:r>
            <a:r>
              <a:rPr lang="fr-FR" sz="3200" dirty="0" err="1"/>
              <a:t>with</a:t>
            </a:r>
            <a:r>
              <a:rPr lang="fr-FR" sz="3200" dirty="0"/>
              <a:t> </a:t>
            </a:r>
            <a:r>
              <a:rPr lang="fr-FR" sz="3200" dirty="0" err="1"/>
              <a:t>Weighted</a:t>
            </a:r>
            <a:r>
              <a:rPr lang="fr-FR" sz="3200" dirty="0"/>
              <a:t> </a:t>
            </a:r>
            <a:r>
              <a:rPr lang="fr-FR" sz="3200" dirty="0" err="1"/>
              <a:t>Currents</a:t>
            </a:r>
            <a:r>
              <a:rPr lang="fr-FR" sz="3200" dirty="0"/>
              <a:t>,  MICCAI 2014. </a:t>
            </a:r>
          </a:p>
        </p:txBody>
      </p:sp>
      <p:pic>
        <p:nvPicPr>
          <p:cNvPr id="10" name="Image 9">
            <a:extLst>
              <a:ext uri="{FF2B5EF4-FFF2-40B4-BE49-F238E27FC236}">
                <a16:creationId xmlns:a16="http://schemas.microsoft.com/office/drawing/2014/main" id="{5D63AE11-C0DD-442B-984A-DDBA05CCF1DC}"/>
              </a:ext>
            </a:extLst>
          </p:cNvPr>
          <p:cNvPicPr>
            <a:picLocks noChangeAspect="1"/>
          </p:cNvPicPr>
          <p:nvPr/>
        </p:nvPicPr>
        <p:blipFill>
          <a:blip r:embed="rId7"/>
          <a:stretch>
            <a:fillRect/>
          </a:stretch>
        </p:blipFill>
        <p:spPr>
          <a:xfrm>
            <a:off x="1279905" y="12196286"/>
            <a:ext cx="5321645" cy="4050607"/>
          </a:xfrm>
          <a:prstGeom prst="rect">
            <a:avLst/>
          </a:prstGeom>
        </p:spPr>
      </p:pic>
      <p:sp>
        <p:nvSpPr>
          <p:cNvPr id="11" name="ZoneTexte 10">
            <a:extLst>
              <a:ext uri="{FF2B5EF4-FFF2-40B4-BE49-F238E27FC236}">
                <a16:creationId xmlns:a16="http://schemas.microsoft.com/office/drawing/2014/main" id="{083731FF-1DA1-4044-BABB-7C516A445495}"/>
              </a:ext>
            </a:extLst>
          </p:cNvPr>
          <p:cNvSpPr txBox="1"/>
          <p:nvPr/>
        </p:nvSpPr>
        <p:spPr>
          <a:xfrm>
            <a:off x="1873567" y="16134822"/>
            <a:ext cx="4695087" cy="615553"/>
          </a:xfrm>
          <a:prstGeom prst="rect">
            <a:avLst/>
          </a:prstGeom>
          <a:noFill/>
        </p:spPr>
        <p:txBody>
          <a:bodyPr wrap="square" rtlCol="0">
            <a:spAutoFit/>
          </a:bodyPr>
          <a:lstStyle/>
          <a:p>
            <a:r>
              <a:rPr lang="fr-FR" sz="3400" dirty="0"/>
              <a:t>Full Brain (1M </a:t>
            </a:r>
            <a:r>
              <a:rPr lang="fr-FR" sz="3400" dirty="0" err="1"/>
              <a:t>fibers</a:t>
            </a:r>
            <a:r>
              <a:rPr lang="fr-FR" sz="3400" dirty="0"/>
              <a:t>)</a:t>
            </a:r>
          </a:p>
        </p:txBody>
      </p:sp>
      <p:pic>
        <p:nvPicPr>
          <p:cNvPr id="13" name="Image 12">
            <a:extLst>
              <a:ext uri="{FF2B5EF4-FFF2-40B4-BE49-F238E27FC236}">
                <a16:creationId xmlns:a16="http://schemas.microsoft.com/office/drawing/2014/main" id="{240DFA18-0C31-40A6-9C37-AF8889767AFE}"/>
              </a:ext>
            </a:extLst>
          </p:cNvPr>
          <p:cNvPicPr>
            <a:picLocks noChangeAspect="1"/>
          </p:cNvPicPr>
          <p:nvPr/>
        </p:nvPicPr>
        <p:blipFill>
          <a:blip r:embed="rId8"/>
          <a:stretch>
            <a:fillRect/>
          </a:stretch>
        </p:blipFill>
        <p:spPr>
          <a:xfrm>
            <a:off x="7322332" y="12315059"/>
            <a:ext cx="5294994" cy="3943974"/>
          </a:xfrm>
          <a:prstGeom prst="rect">
            <a:avLst/>
          </a:prstGeom>
        </p:spPr>
      </p:pic>
      <p:sp>
        <p:nvSpPr>
          <p:cNvPr id="16" name="Flèche : droite 15">
            <a:extLst>
              <a:ext uri="{FF2B5EF4-FFF2-40B4-BE49-F238E27FC236}">
                <a16:creationId xmlns:a16="http://schemas.microsoft.com/office/drawing/2014/main" id="{8E11B918-1826-4111-B0B9-61BC54A968B5}"/>
              </a:ext>
            </a:extLst>
          </p:cNvPr>
          <p:cNvSpPr/>
          <p:nvPr/>
        </p:nvSpPr>
        <p:spPr bwMode="auto">
          <a:xfrm>
            <a:off x="6548755" y="13840747"/>
            <a:ext cx="667971" cy="299755"/>
          </a:xfrm>
          <a:prstGeom prst="rightArrow">
            <a:avLst/>
          </a:prstGeom>
          <a:noFill/>
          <a:ln w="9525" cap="flat" cmpd="sng" algn="ctr">
            <a:solidFill>
              <a:schemeClr val="tx1"/>
            </a:solidFill>
            <a:prstDash val="solid"/>
            <a:round/>
            <a:headEnd type="none" w="med" len="med"/>
            <a:tailEnd type="none" w="med" len="med"/>
          </a:ln>
          <a:effectLst/>
        </p:spPr>
        <p:txBody>
          <a:bodyPr vert="horz" wrap="square" lIns="128177" tIns="64089" rIns="128177" bIns="64089" numCol="1" rtlCol="0" anchor="t" anchorCtr="0" compatLnSpc="1">
            <a:prstTxWarp prst="textNoShape">
              <a:avLst/>
            </a:prstTxWarp>
          </a:bodyPr>
          <a:lstStyle/>
          <a:p>
            <a:endParaRPr lang="fr-FR" sz="4878">
              <a:solidFill>
                <a:srgbClr val="BF1238"/>
              </a:solidFill>
            </a:endParaRPr>
          </a:p>
        </p:txBody>
      </p:sp>
      <p:sp>
        <p:nvSpPr>
          <p:cNvPr id="45" name="ZoneTexte 44">
            <a:extLst>
              <a:ext uri="{FF2B5EF4-FFF2-40B4-BE49-F238E27FC236}">
                <a16:creationId xmlns:a16="http://schemas.microsoft.com/office/drawing/2014/main" id="{E853BA0E-13F5-415E-964D-52D52CC28D9D}"/>
              </a:ext>
            </a:extLst>
          </p:cNvPr>
          <p:cNvSpPr txBox="1"/>
          <p:nvPr/>
        </p:nvSpPr>
        <p:spPr>
          <a:xfrm>
            <a:off x="12402040" y="13414613"/>
            <a:ext cx="4679782" cy="1661993"/>
          </a:xfrm>
          <a:prstGeom prst="rect">
            <a:avLst/>
          </a:prstGeom>
          <a:noFill/>
        </p:spPr>
        <p:txBody>
          <a:bodyPr wrap="square" rtlCol="0">
            <a:spAutoFit/>
          </a:bodyPr>
          <a:lstStyle/>
          <a:p>
            <a:pPr algn="ctr"/>
            <a:r>
              <a:rPr lang="fr-FR" sz="3400" b="1" dirty="0" err="1"/>
              <a:t>Tetrahedralization</a:t>
            </a:r>
            <a:r>
              <a:rPr lang="fr-FR" sz="3400" b="1" dirty="0"/>
              <a:t> </a:t>
            </a:r>
            <a:r>
              <a:rPr lang="fr-FR" sz="3400" b="1" dirty="0" err="1"/>
              <a:t>based</a:t>
            </a:r>
            <a:r>
              <a:rPr lang="fr-FR" sz="3400" b="1" dirty="0"/>
              <a:t> on </a:t>
            </a:r>
            <a:r>
              <a:rPr lang="fr-FR" sz="3400" b="1" dirty="0" err="1"/>
              <a:t>fibers</a:t>
            </a:r>
            <a:r>
              <a:rPr lang="fr-FR" sz="3400" b="1" dirty="0"/>
              <a:t> </a:t>
            </a:r>
            <a:r>
              <a:rPr lang="fr-FR" sz="3400" b="1" dirty="0" err="1"/>
              <a:t>extremities</a:t>
            </a:r>
            <a:endParaRPr lang="fr-FR" sz="3400" b="1" dirty="0"/>
          </a:p>
        </p:txBody>
      </p:sp>
      <p:sp>
        <p:nvSpPr>
          <p:cNvPr id="51" name="ZoneTexte 50">
            <a:extLst>
              <a:ext uri="{FF2B5EF4-FFF2-40B4-BE49-F238E27FC236}">
                <a16:creationId xmlns:a16="http://schemas.microsoft.com/office/drawing/2014/main" id="{85BB0138-20A5-4613-973B-8FD5D9455A22}"/>
              </a:ext>
            </a:extLst>
          </p:cNvPr>
          <p:cNvSpPr txBox="1"/>
          <p:nvPr/>
        </p:nvSpPr>
        <p:spPr>
          <a:xfrm>
            <a:off x="6296827" y="18740911"/>
            <a:ext cx="3368171" cy="1138773"/>
          </a:xfrm>
          <a:prstGeom prst="rect">
            <a:avLst/>
          </a:prstGeom>
          <a:noFill/>
        </p:spPr>
        <p:txBody>
          <a:bodyPr wrap="square" rtlCol="0">
            <a:spAutoFit/>
          </a:bodyPr>
          <a:lstStyle/>
          <a:p>
            <a:pPr algn="ctr"/>
            <a:r>
              <a:rPr lang="fr-FR" sz="3400" b="1" dirty="0" err="1"/>
              <a:t>Metric</a:t>
            </a:r>
            <a:r>
              <a:rPr lang="fr-FR" sz="3400" b="1" dirty="0"/>
              <a:t> Computation</a:t>
            </a:r>
          </a:p>
        </p:txBody>
      </p:sp>
      <p:pic>
        <p:nvPicPr>
          <p:cNvPr id="22" name="Image 21">
            <a:extLst>
              <a:ext uri="{FF2B5EF4-FFF2-40B4-BE49-F238E27FC236}">
                <a16:creationId xmlns:a16="http://schemas.microsoft.com/office/drawing/2014/main" id="{B1812D5F-58F7-45AF-AE47-4CB4232BC0DF}"/>
              </a:ext>
            </a:extLst>
          </p:cNvPr>
          <p:cNvPicPr>
            <a:picLocks noChangeAspect="1"/>
          </p:cNvPicPr>
          <p:nvPr/>
        </p:nvPicPr>
        <p:blipFill>
          <a:blip r:embed="rId9"/>
          <a:stretch>
            <a:fillRect/>
          </a:stretch>
        </p:blipFill>
        <p:spPr>
          <a:xfrm>
            <a:off x="1168054" y="17452870"/>
            <a:ext cx="5352748" cy="4171667"/>
          </a:xfrm>
          <a:prstGeom prst="rect">
            <a:avLst/>
          </a:prstGeom>
        </p:spPr>
      </p:pic>
      <p:pic>
        <p:nvPicPr>
          <p:cNvPr id="28" name="Image 27">
            <a:extLst>
              <a:ext uri="{FF2B5EF4-FFF2-40B4-BE49-F238E27FC236}">
                <a16:creationId xmlns:a16="http://schemas.microsoft.com/office/drawing/2014/main" id="{B2D5F35A-C5ED-4A14-A080-4782163A893B}"/>
              </a:ext>
            </a:extLst>
          </p:cNvPr>
          <p:cNvPicPr>
            <a:picLocks noChangeAspect="1"/>
          </p:cNvPicPr>
          <p:nvPr/>
        </p:nvPicPr>
        <p:blipFill>
          <a:blip r:embed="rId10"/>
          <a:stretch>
            <a:fillRect/>
          </a:stretch>
        </p:blipFill>
        <p:spPr>
          <a:xfrm>
            <a:off x="1661406" y="22493430"/>
            <a:ext cx="4314401" cy="3504305"/>
          </a:xfrm>
          <a:prstGeom prst="rect">
            <a:avLst/>
          </a:prstGeom>
        </p:spPr>
      </p:pic>
      <p:pic>
        <p:nvPicPr>
          <p:cNvPr id="38" name="Image 37">
            <a:extLst>
              <a:ext uri="{FF2B5EF4-FFF2-40B4-BE49-F238E27FC236}">
                <a16:creationId xmlns:a16="http://schemas.microsoft.com/office/drawing/2014/main" id="{8E2B451C-6C7E-4F02-A6C5-F7780AE30510}"/>
              </a:ext>
            </a:extLst>
          </p:cNvPr>
          <p:cNvPicPr>
            <a:picLocks noChangeAspect="1"/>
          </p:cNvPicPr>
          <p:nvPr/>
        </p:nvPicPr>
        <p:blipFill>
          <a:blip r:embed="rId11"/>
          <a:stretch>
            <a:fillRect/>
          </a:stretch>
        </p:blipFill>
        <p:spPr>
          <a:xfrm>
            <a:off x="7365363" y="22498605"/>
            <a:ext cx="4537073" cy="3490339"/>
          </a:xfrm>
          <a:prstGeom prst="rect">
            <a:avLst/>
          </a:prstGeom>
        </p:spPr>
      </p:pic>
      <p:sp>
        <p:nvSpPr>
          <p:cNvPr id="63" name="ZoneTexte 62">
            <a:extLst>
              <a:ext uri="{FF2B5EF4-FFF2-40B4-BE49-F238E27FC236}">
                <a16:creationId xmlns:a16="http://schemas.microsoft.com/office/drawing/2014/main" id="{1326752A-9894-4562-8425-38F6FFCEFFE7}"/>
              </a:ext>
            </a:extLst>
          </p:cNvPr>
          <p:cNvSpPr txBox="1"/>
          <p:nvPr/>
        </p:nvSpPr>
        <p:spPr>
          <a:xfrm>
            <a:off x="12725291" y="23652834"/>
            <a:ext cx="3204403" cy="1138773"/>
          </a:xfrm>
          <a:prstGeom prst="rect">
            <a:avLst/>
          </a:prstGeom>
          <a:noFill/>
        </p:spPr>
        <p:txBody>
          <a:bodyPr wrap="square" rtlCol="0">
            <a:spAutoFit/>
          </a:bodyPr>
          <a:lstStyle/>
          <a:p>
            <a:pPr algn="ctr"/>
            <a:r>
              <a:rPr lang="fr-FR" sz="3400" b="1" dirty="0"/>
              <a:t>Progressive merges</a:t>
            </a:r>
          </a:p>
        </p:txBody>
      </p:sp>
      <p:graphicFrame>
        <p:nvGraphicFramePr>
          <p:cNvPr id="40" name="Objet 39">
            <a:extLst>
              <a:ext uri="{FF2B5EF4-FFF2-40B4-BE49-F238E27FC236}">
                <a16:creationId xmlns:a16="http://schemas.microsoft.com/office/drawing/2014/main" id="{4D39394C-DDC5-4EB2-A93E-A5B6AE81F0D8}"/>
              </a:ext>
            </a:extLst>
          </p:cNvPr>
          <p:cNvGraphicFramePr>
            <a:graphicFrameLocks noChangeAspect="1"/>
          </p:cNvGraphicFramePr>
          <p:nvPr>
            <p:extLst>
              <p:ext uri="{D42A27DB-BD31-4B8C-83A1-F6EECF244321}">
                <p14:modId xmlns:p14="http://schemas.microsoft.com/office/powerpoint/2010/main" val="197733680"/>
              </p:ext>
            </p:extLst>
          </p:nvPr>
        </p:nvGraphicFramePr>
        <p:xfrm>
          <a:off x="18516930" y="24694121"/>
          <a:ext cx="9189588" cy="1341972"/>
        </p:xfrm>
        <a:graphic>
          <a:graphicData uri="http://schemas.openxmlformats.org/presentationml/2006/ole">
            <mc:AlternateContent xmlns:mc="http://schemas.openxmlformats.org/markup-compatibility/2006">
              <mc:Choice xmlns:v="urn:schemas-microsoft-com:vml" Requires="v">
                <p:oleObj spid="_x0000_s1141" name="Acrobat Document" r:id="rId12" imgW="9000766" imgH="1314083" progId="AcroExch.Document.DC">
                  <p:embed/>
                </p:oleObj>
              </mc:Choice>
              <mc:Fallback>
                <p:oleObj name="Acrobat Document" r:id="rId12" imgW="9000766" imgH="1314083" progId="AcroExch.Document.DC">
                  <p:embed/>
                  <p:pic>
                    <p:nvPicPr>
                      <p:cNvPr id="0" name=""/>
                      <p:cNvPicPr/>
                      <p:nvPr/>
                    </p:nvPicPr>
                    <p:blipFill>
                      <a:blip r:embed="rId13"/>
                      <a:stretch>
                        <a:fillRect/>
                      </a:stretch>
                    </p:blipFill>
                    <p:spPr>
                      <a:xfrm>
                        <a:off x="18516930" y="24694121"/>
                        <a:ext cx="9189588" cy="1341972"/>
                      </a:xfrm>
                      <a:prstGeom prst="rect">
                        <a:avLst/>
                      </a:prstGeom>
                    </p:spPr>
                  </p:pic>
                </p:oleObj>
              </mc:Fallback>
            </mc:AlternateContent>
          </a:graphicData>
        </a:graphic>
      </p:graphicFrame>
      <p:sp>
        <p:nvSpPr>
          <p:cNvPr id="69" name="Line 10">
            <a:extLst>
              <a:ext uri="{FF2B5EF4-FFF2-40B4-BE49-F238E27FC236}">
                <a16:creationId xmlns:a16="http://schemas.microsoft.com/office/drawing/2014/main" id="{430DF6A2-B0FB-4467-BD6D-C9106F5641E0}"/>
              </a:ext>
            </a:extLst>
          </p:cNvPr>
          <p:cNvSpPr>
            <a:spLocks noChangeShapeType="1"/>
          </p:cNvSpPr>
          <p:nvPr/>
        </p:nvSpPr>
        <p:spPr bwMode="auto">
          <a:xfrm>
            <a:off x="3783317" y="16904785"/>
            <a:ext cx="22708578" cy="0"/>
          </a:xfrm>
          <a:prstGeom prst="line">
            <a:avLst/>
          </a:prstGeom>
          <a:noFill/>
          <a:ln w="9525">
            <a:solidFill>
              <a:schemeClr val="bg2">
                <a:lumMod val="60000"/>
                <a:lumOff val="40000"/>
              </a:schemeClr>
            </a:solidFill>
            <a:round/>
            <a:headEnd/>
            <a:tailEnd/>
          </a:ln>
        </p:spPr>
        <p:txBody>
          <a:bodyPr wrap="none" anchor="ctr">
            <a:prstTxWarp prst="textNoShape">
              <a:avLst/>
            </a:prstTxWarp>
          </a:bodyPr>
          <a:lstStyle/>
          <a:p>
            <a:pPr algn="ctr"/>
            <a:endParaRPr lang="fr-FR" sz="4878"/>
          </a:p>
        </p:txBody>
      </p:sp>
      <p:sp>
        <p:nvSpPr>
          <p:cNvPr id="71" name="Text Box 27">
            <a:extLst>
              <a:ext uri="{FF2B5EF4-FFF2-40B4-BE49-F238E27FC236}">
                <a16:creationId xmlns:a16="http://schemas.microsoft.com/office/drawing/2014/main" id="{951D1D72-862D-4E69-900C-F55E858D4807}"/>
              </a:ext>
            </a:extLst>
          </p:cNvPr>
          <p:cNvSpPr txBox="1">
            <a:spLocks noChangeArrowheads="1"/>
          </p:cNvSpPr>
          <p:nvPr/>
        </p:nvSpPr>
        <p:spPr bwMode="auto">
          <a:xfrm>
            <a:off x="452033" y="13431581"/>
            <a:ext cx="740908" cy="842988"/>
          </a:xfrm>
          <a:prstGeom prst="rect">
            <a:avLst/>
          </a:prstGeom>
          <a:noFill/>
          <a:ln w="9525">
            <a:noFill/>
            <a:miter lim="800000"/>
            <a:headEnd/>
            <a:tailEnd/>
          </a:ln>
        </p:spPr>
        <p:txBody>
          <a:bodyPr wrap="none">
            <a:prstTxWarp prst="textNoShape">
              <a:avLst/>
            </a:prstTxWarp>
            <a:spAutoFit/>
          </a:bodyPr>
          <a:lstStyle/>
          <a:p>
            <a:r>
              <a:rPr lang="fr-FR" sz="4878">
                <a:solidFill>
                  <a:srgbClr val="6D5047"/>
                </a:solidFill>
                <a:latin typeface="Arial Bold" pitchFamily="80" charset="0"/>
              </a:rPr>
              <a:t>1)</a:t>
            </a:r>
          </a:p>
        </p:txBody>
      </p:sp>
      <p:sp>
        <p:nvSpPr>
          <p:cNvPr id="72" name="Line 10">
            <a:extLst>
              <a:ext uri="{FF2B5EF4-FFF2-40B4-BE49-F238E27FC236}">
                <a16:creationId xmlns:a16="http://schemas.microsoft.com/office/drawing/2014/main" id="{A1AD37D0-BC8D-469E-A14A-B5CB9A202D85}"/>
              </a:ext>
            </a:extLst>
          </p:cNvPr>
          <p:cNvSpPr>
            <a:spLocks noChangeShapeType="1"/>
          </p:cNvSpPr>
          <p:nvPr/>
        </p:nvSpPr>
        <p:spPr bwMode="auto">
          <a:xfrm>
            <a:off x="3731586" y="22133390"/>
            <a:ext cx="22708578" cy="0"/>
          </a:xfrm>
          <a:prstGeom prst="line">
            <a:avLst/>
          </a:prstGeom>
          <a:noFill/>
          <a:ln w="9525">
            <a:solidFill>
              <a:schemeClr val="bg2">
                <a:lumMod val="60000"/>
                <a:lumOff val="40000"/>
              </a:schemeClr>
            </a:solidFill>
            <a:round/>
            <a:headEnd/>
            <a:tailEnd/>
          </a:ln>
        </p:spPr>
        <p:txBody>
          <a:bodyPr wrap="none" anchor="ctr">
            <a:prstTxWarp prst="textNoShape">
              <a:avLst/>
            </a:prstTxWarp>
          </a:bodyPr>
          <a:lstStyle/>
          <a:p>
            <a:pPr algn="ctr"/>
            <a:endParaRPr lang="fr-FR" sz="4878"/>
          </a:p>
        </p:txBody>
      </p:sp>
      <p:sp>
        <p:nvSpPr>
          <p:cNvPr id="73" name="Text Box 27">
            <a:extLst>
              <a:ext uri="{FF2B5EF4-FFF2-40B4-BE49-F238E27FC236}">
                <a16:creationId xmlns:a16="http://schemas.microsoft.com/office/drawing/2014/main" id="{5E24A06E-1203-4A93-AFA5-0180E1D6F4E2}"/>
              </a:ext>
            </a:extLst>
          </p:cNvPr>
          <p:cNvSpPr txBox="1">
            <a:spLocks noChangeArrowheads="1"/>
          </p:cNvSpPr>
          <p:nvPr/>
        </p:nvSpPr>
        <p:spPr bwMode="auto">
          <a:xfrm>
            <a:off x="464093" y="19071154"/>
            <a:ext cx="740908" cy="842988"/>
          </a:xfrm>
          <a:prstGeom prst="rect">
            <a:avLst/>
          </a:prstGeom>
          <a:noFill/>
          <a:ln w="9525">
            <a:noFill/>
            <a:miter lim="800000"/>
            <a:headEnd/>
            <a:tailEnd/>
          </a:ln>
        </p:spPr>
        <p:txBody>
          <a:bodyPr wrap="none">
            <a:prstTxWarp prst="textNoShape">
              <a:avLst/>
            </a:prstTxWarp>
            <a:spAutoFit/>
          </a:bodyPr>
          <a:lstStyle/>
          <a:p>
            <a:r>
              <a:rPr lang="fr-FR" sz="4878">
                <a:solidFill>
                  <a:srgbClr val="6D5047"/>
                </a:solidFill>
                <a:latin typeface="Arial Bold" pitchFamily="80" charset="0"/>
              </a:rPr>
              <a:t>2)</a:t>
            </a:r>
          </a:p>
        </p:txBody>
      </p:sp>
      <p:sp>
        <p:nvSpPr>
          <p:cNvPr id="75" name="Text Box 27">
            <a:extLst>
              <a:ext uri="{FF2B5EF4-FFF2-40B4-BE49-F238E27FC236}">
                <a16:creationId xmlns:a16="http://schemas.microsoft.com/office/drawing/2014/main" id="{06C613C4-AAF7-4912-9897-9BA19007C852}"/>
              </a:ext>
            </a:extLst>
          </p:cNvPr>
          <p:cNvSpPr txBox="1">
            <a:spLocks noChangeArrowheads="1"/>
          </p:cNvSpPr>
          <p:nvPr/>
        </p:nvSpPr>
        <p:spPr bwMode="auto">
          <a:xfrm>
            <a:off x="452033" y="23751370"/>
            <a:ext cx="740908" cy="842988"/>
          </a:xfrm>
          <a:prstGeom prst="rect">
            <a:avLst/>
          </a:prstGeom>
          <a:noFill/>
          <a:ln w="9525">
            <a:noFill/>
            <a:miter lim="800000"/>
            <a:headEnd/>
            <a:tailEnd/>
          </a:ln>
        </p:spPr>
        <p:txBody>
          <a:bodyPr wrap="none">
            <a:prstTxWarp prst="textNoShape">
              <a:avLst/>
            </a:prstTxWarp>
            <a:spAutoFit/>
          </a:bodyPr>
          <a:lstStyle/>
          <a:p>
            <a:r>
              <a:rPr lang="fr-FR" sz="4878">
                <a:solidFill>
                  <a:srgbClr val="6D5047"/>
                </a:solidFill>
                <a:latin typeface="Arial Bold" pitchFamily="80" charset="0"/>
              </a:rPr>
              <a:t>3)</a:t>
            </a:r>
          </a:p>
        </p:txBody>
      </p:sp>
      <p:sp>
        <p:nvSpPr>
          <p:cNvPr id="76" name="Line 10">
            <a:extLst>
              <a:ext uri="{FF2B5EF4-FFF2-40B4-BE49-F238E27FC236}">
                <a16:creationId xmlns:a16="http://schemas.microsoft.com/office/drawing/2014/main" id="{4EDA8C66-A54D-4B24-8F69-765A0BC27B8C}"/>
              </a:ext>
            </a:extLst>
          </p:cNvPr>
          <p:cNvSpPr>
            <a:spLocks noChangeShapeType="1"/>
          </p:cNvSpPr>
          <p:nvPr/>
        </p:nvSpPr>
        <p:spPr bwMode="auto">
          <a:xfrm>
            <a:off x="-1" y="26381862"/>
            <a:ext cx="30275213" cy="0"/>
          </a:xfrm>
          <a:prstGeom prst="line">
            <a:avLst/>
          </a:prstGeom>
          <a:noFill/>
          <a:ln w="9525">
            <a:solidFill>
              <a:srgbClr val="BF1238"/>
            </a:solidFill>
            <a:round/>
            <a:headEnd/>
            <a:tailEnd/>
          </a:ln>
        </p:spPr>
        <p:txBody>
          <a:bodyPr wrap="none" anchor="ctr">
            <a:prstTxWarp prst="textNoShape">
              <a:avLst/>
            </a:prstTxWarp>
          </a:bodyPr>
          <a:lstStyle/>
          <a:p>
            <a:pPr algn="ctr"/>
            <a:endParaRPr lang="fr-FR" sz="4878"/>
          </a:p>
        </p:txBody>
      </p:sp>
      <p:sp>
        <p:nvSpPr>
          <p:cNvPr id="44" name="ZoneTexte 43">
            <a:extLst>
              <a:ext uri="{FF2B5EF4-FFF2-40B4-BE49-F238E27FC236}">
                <a16:creationId xmlns:a16="http://schemas.microsoft.com/office/drawing/2014/main" id="{D647DDE2-9A05-4C95-BF23-48B3F44B556B}"/>
              </a:ext>
            </a:extLst>
          </p:cNvPr>
          <p:cNvSpPr txBox="1"/>
          <p:nvPr/>
        </p:nvSpPr>
        <p:spPr>
          <a:xfrm>
            <a:off x="17456181" y="13088252"/>
            <a:ext cx="11506961" cy="2708434"/>
          </a:xfrm>
          <a:prstGeom prst="rect">
            <a:avLst/>
          </a:prstGeom>
          <a:noFill/>
        </p:spPr>
        <p:txBody>
          <a:bodyPr wrap="square" rtlCol="0">
            <a:spAutoFit/>
          </a:bodyPr>
          <a:lstStyle/>
          <a:p>
            <a:pPr algn="just"/>
            <a:r>
              <a:rPr lang="fr-FR" sz="3400" dirty="0"/>
              <a:t>To </a:t>
            </a:r>
            <a:r>
              <a:rPr lang="fr-FR" sz="3400" dirty="0" err="1"/>
              <a:t>improve</a:t>
            </a:r>
            <a:r>
              <a:rPr lang="fr-FR" sz="3400" dirty="0"/>
              <a:t> </a:t>
            </a:r>
            <a:r>
              <a:rPr lang="fr-FR" sz="3400" dirty="0" err="1"/>
              <a:t>computational</a:t>
            </a:r>
            <a:r>
              <a:rPr lang="fr-FR" sz="3400" dirty="0"/>
              <a:t> time and memory of the </a:t>
            </a:r>
            <a:r>
              <a:rPr lang="fr-FR" sz="3400" dirty="0" err="1"/>
              <a:t>following</a:t>
            </a:r>
            <a:r>
              <a:rPr lang="fr-FR" sz="3400" dirty="0"/>
              <a:t> </a:t>
            </a:r>
            <a:r>
              <a:rPr lang="fr-FR" sz="3400" dirty="0" err="1"/>
              <a:t>metric</a:t>
            </a:r>
            <a:r>
              <a:rPr lang="fr-FR" sz="3400" dirty="0"/>
              <a:t> computation, </a:t>
            </a:r>
            <a:r>
              <a:rPr lang="fr-FR" sz="3400" dirty="0" err="1"/>
              <a:t>we</a:t>
            </a:r>
            <a:r>
              <a:rPr lang="fr-FR" sz="3400" dirty="0"/>
              <a:t> </a:t>
            </a:r>
            <a:r>
              <a:rPr lang="fr-FR" sz="3400" dirty="0" err="1"/>
              <a:t>find</a:t>
            </a:r>
            <a:r>
              <a:rPr lang="fr-FR" sz="3400" dirty="0"/>
              <a:t> </a:t>
            </a:r>
            <a:r>
              <a:rPr lang="fr-FR" sz="3400" dirty="0" err="1"/>
              <a:t>neighboring</a:t>
            </a:r>
            <a:r>
              <a:rPr lang="fr-FR" sz="3400" dirty="0"/>
              <a:t> </a:t>
            </a:r>
            <a:r>
              <a:rPr lang="fr-FR" sz="3400" dirty="0" err="1"/>
              <a:t>fibers</a:t>
            </a:r>
            <a:r>
              <a:rPr lang="fr-FR" sz="3400" dirty="0"/>
              <a:t> as the </a:t>
            </a:r>
            <a:r>
              <a:rPr lang="fr-FR" sz="3400" dirty="0" err="1"/>
              <a:t>result</a:t>
            </a:r>
            <a:r>
              <a:rPr lang="fr-FR" sz="3400" dirty="0"/>
              <a:t> of a </a:t>
            </a:r>
            <a:r>
              <a:rPr lang="fr-FR" sz="3400" dirty="0" err="1"/>
              <a:t>tetrahedralization</a:t>
            </a:r>
            <a:r>
              <a:rPr lang="fr-FR" sz="3400" dirty="0"/>
              <a:t> on all </a:t>
            </a:r>
            <a:r>
              <a:rPr lang="fr-FR" sz="3400" dirty="0" err="1"/>
              <a:t>fibers</a:t>
            </a:r>
            <a:r>
              <a:rPr lang="fr-FR" sz="3400" dirty="0"/>
              <a:t> </a:t>
            </a:r>
            <a:r>
              <a:rPr lang="fr-FR" sz="3400" dirty="0" err="1"/>
              <a:t>endpoints</a:t>
            </a:r>
            <a:r>
              <a:rPr lang="fr-FR" sz="3400" dirty="0"/>
              <a:t>.</a:t>
            </a:r>
          </a:p>
          <a:p>
            <a:pPr algn="just"/>
            <a:r>
              <a:rPr lang="fr-FR" sz="3400" dirty="0"/>
              <a:t>An </a:t>
            </a:r>
            <a:r>
              <a:rPr lang="fr-FR" sz="3400" dirty="0" err="1"/>
              <a:t>average</a:t>
            </a:r>
            <a:r>
              <a:rPr lang="fr-FR" sz="3400" dirty="0"/>
              <a:t> of 25 </a:t>
            </a:r>
            <a:r>
              <a:rPr lang="fr-FR" sz="3400" dirty="0" err="1"/>
              <a:t>neighbors</a:t>
            </a:r>
            <a:r>
              <a:rPr lang="fr-FR" sz="3400" dirty="0"/>
              <a:t> per </a:t>
            </a:r>
            <a:r>
              <a:rPr lang="fr-FR" sz="3400" dirty="0" err="1"/>
              <a:t>fiber</a:t>
            </a:r>
            <a:r>
              <a:rPr lang="fr-FR" sz="3400" dirty="0"/>
              <a:t> </a:t>
            </a:r>
            <a:r>
              <a:rPr lang="fr-FR" sz="3400" dirty="0" err="1"/>
              <a:t>is</a:t>
            </a:r>
            <a:r>
              <a:rPr lang="fr-FR" sz="3400" dirty="0"/>
              <a:t> </a:t>
            </a:r>
            <a:r>
              <a:rPr lang="fr-FR" sz="3400" dirty="0" err="1"/>
              <a:t>found</a:t>
            </a:r>
            <a:r>
              <a:rPr lang="fr-FR" sz="3400" dirty="0"/>
              <a:t> </a:t>
            </a:r>
            <a:r>
              <a:rPr lang="fr-FR" sz="3400" dirty="0" err="1"/>
              <a:t>using</a:t>
            </a:r>
            <a:r>
              <a:rPr lang="fr-FR" sz="3400" dirty="0"/>
              <a:t> </a:t>
            </a:r>
            <a:r>
              <a:rPr lang="fr-FR" sz="3400" dirty="0" err="1"/>
              <a:t>this</a:t>
            </a:r>
            <a:r>
              <a:rPr lang="fr-FR" sz="3400" dirty="0"/>
              <a:t> </a:t>
            </a:r>
            <a:r>
              <a:rPr lang="fr-FR" sz="3400" dirty="0" err="1"/>
              <a:t>method</a:t>
            </a:r>
            <a:r>
              <a:rPr lang="fr-FR" sz="3400" dirty="0"/>
              <a:t>.</a:t>
            </a:r>
          </a:p>
        </p:txBody>
      </p:sp>
      <p:sp>
        <p:nvSpPr>
          <p:cNvPr id="78" name="ZoneTexte 77">
            <a:extLst>
              <a:ext uri="{FF2B5EF4-FFF2-40B4-BE49-F238E27FC236}">
                <a16:creationId xmlns:a16="http://schemas.microsoft.com/office/drawing/2014/main" id="{19B3A3E6-4AF8-4351-BAC1-D08AFE2C507C}"/>
              </a:ext>
            </a:extLst>
          </p:cNvPr>
          <p:cNvSpPr txBox="1"/>
          <p:nvPr/>
        </p:nvSpPr>
        <p:spPr>
          <a:xfrm>
            <a:off x="10189408" y="18305537"/>
            <a:ext cx="4567416" cy="1661993"/>
          </a:xfrm>
          <a:prstGeom prst="rect">
            <a:avLst/>
          </a:prstGeom>
          <a:noFill/>
        </p:spPr>
        <p:txBody>
          <a:bodyPr wrap="square" rtlCol="0">
            <a:spAutoFit/>
          </a:bodyPr>
          <a:lstStyle/>
          <a:p>
            <a:pPr algn="ctr"/>
            <a:r>
              <a:rPr lang="fr-FR" sz="3400" dirty="0"/>
              <a:t>A </a:t>
            </a:r>
            <a:r>
              <a:rPr lang="fr-FR" sz="3400" dirty="0" err="1"/>
              <a:t>similarity</a:t>
            </a:r>
            <a:r>
              <a:rPr lang="fr-FR" sz="3400" dirty="0"/>
              <a:t>/distance </a:t>
            </a:r>
            <a:r>
              <a:rPr lang="fr-FR" sz="3400" dirty="0" err="1"/>
              <a:t>is</a:t>
            </a:r>
            <a:r>
              <a:rPr lang="fr-FR" sz="3400" dirty="0"/>
              <a:t> </a:t>
            </a:r>
            <a:r>
              <a:rPr lang="fr-FR" sz="3400" dirty="0" err="1"/>
              <a:t>computed</a:t>
            </a:r>
            <a:r>
              <a:rPr lang="fr-FR" sz="3400" dirty="0"/>
              <a:t> </a:t>
            </a:r>
            <a:r>
              <a:rPr lang="fr-FR" sz="3400" dirty="0" err="1"/>
              <a:t>between</a:t>
            </a:r>
            <a:r>
              <a:rPr lang="fr-FR" sz="3400" dirty="0"/>
              <a:t> all </a:t>
            </a:r>
            <a:r>
              <a:rPr lang="fr-FR" sz="3400" dirty="0" err="1"/>
              <a:t>neighboring</a:t>
            </a:r>
            <a:r>
              <a:rPr lang="fr-FR" sz="3400" dirty="0"/>
              <a:t> </a:t>
            </a:r>
            <a:r>
              <a:rPr lang="fr-FR" sz="3400" dirty="0" err="1"/>
              <a:t>fibers</a:t>
            </a:r>
            <a:r>
              <a:rPr lang="fr-FR" sz="3400" dirty="0"/>
              <a:t>.</a:t>
            </a:r>
          </a:p>
        </p:txBody>
      </p:sp>
      <mc:AlternateContent xmlns:mc="http://schemas.openxmlformats.org/markup-compatibility/2006" xmlns:a14="http://schemas.microsoft.com/office/drawing/2010/main">
        <mc:Choice Requires="a14">
          <p:sp>
            <p:nvSpPr>
              <p:cNvPr id="47" name="ZoneTexte 46">
                <a:extLst>
                  <a:ext uri="{FF2B5EF4-FFF2-40B4-BE49-F238E27FC236}">
                    <a16:creationId xmlns:a16="http://schemas.microsoft.com/office/drawing/2014/main" id="{B00C3895-FC05-4AC1-93FF-BF407E05DC04}"/>
                  </a:ext>
                </a:extLst>
              </p:cNvPr>
              <p:cNvSpPr txBox="1"/>
              <p:nvPr/>
            </p:nvSpPr>
            <p:spPr>
              <a:xfrm>
                <a:off x="16828003" y="18514803"/>
                <a:ext cx="10869386" cy="153035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fr-FR" sz="3400" i="1">
                          <a:latin typeface="Cambria Math" panose="02040503050406030204" pitchFamily="18" charset="0"/>
                        </a:rPr>
                        <m:t>𝑊𝐶</m:t>
                      </m:r>
                      <m:d>
                        <m:dPr>
                          <m:ctrlPr>
                            <a:rPr lang="fr-FR" sz="3400" i="1">
                              <a:latin typeface="Cambria Math" panose="02040503050406030204" pitchFamily="18" charset="0"/>
                            </a:rPr>
                          </m:ctrlPr>
                        </m:dPr>
                        <m:e>
                          <m:r>
                            <a:rPr lang="fr-FR" sz="3400" i="1">
                              <a:latin typeface="Cambria Math" panose="02040503050406030204" pitchFamily="18" charset="0"/>
                            </a:rPr>
                            <m:t>𝑋</m:t>
                          </m:r>
                          <m:r>
                            <a:rPr lang="fr-FR" sz="3400" i="1">
                              <a:latin typeface="Cambria Math" panose="02040503050406030204" pitchFamily="18" charset="0"/>
                            </a:rPr>
                            <m:t>, </m:t>
                          </m:r>
                          <m:r>
                            <a:rPr lang="fr-FR" sz="3400" i="1">
                              <a:latin typeface="Cambria Math" panose="02040503050406030204" pitchFamily="18" charset="0"/>
                            </a:rPr>
                            <m:t>𝑌</m:t>
                          </m:r>
                        </m:e>
                      </m:d>
                      <m:r>
                        <a:rPr lang="fr-FR" sz="3400" i="1">
                          <a:latin typeface="Cambria Math" panose="02040503050406030204" pitchFamily="18" charset="0"/>
                        </a:rPr>
                        <m:t>=|</m:t>
                      </m:r>
                      <m:sSub>
                        <m:sSubPr>
                          <m:ctrlPr>
                            <a:rPr lang="fr-FR" sz="3400" i="1">
                              <a:latin typeface="Cambria Math" panose="02040503050406030204" pitchFamily="18" charset="0"/>
                            </a:rPr>
                          </m:ctrlPr>
                        </m:sSubPr>
                        <m:e>
                          <m:r>
                            <a:rPr lang="fr-FR" sz="3400" i="1">
                              <a:latin typeface="Cambria Math" panose="02040503050406030204" pitchFamily="18" charset="0"/>
                            </a:rPr>
                            <m:t>𝐾</m:t>
                          </m:r>
                        </m:e>
                        <m:sub>
                          <m:r>
                            <a:rPr lang="fr-FR" sz="3400" i="1">
                              <a:latin typeface="Cambria Math" panose="02040503050406030204" pitchFamily="18" charset="0"/>
                            </a:rPr>
                            <m:t>𝑎</m:t>
                          </m:r>
                        </m:sub>
                      </m:sSub>
                      <m:d>
                        <m:dPr>
                          <m:ctrlPr>
                            <a:rPr lang="fr-FR" sz="3400" i="1">
                              <a:latin typeface="Cambria Math" panose="02040503050406030204" pitchFamily="18" charset="0"/>
                            </a:rPr>
                          </m:ctrlPr>
                        </m:dPr>
                        <m:e>
                          <m:sSup>
                            <m:sSupPr>
                              <m:ctrlPr>
                                <a:rPr lang="fr-FR" sz="3400" i="1">
                                  <a:latin typeface="Cambria Math" panose="02040503050406030204" pitchFamily="18" charset="0"/>
                                </a:rPr>
                              </m:ctrlPr>
                            </m:sSupPr>
                            <m:e>
                              <m:r>
                                <a:rPr lang="fr-FR" sz="3400" i="1">
                                  <a:latin typeface="Cambria Math" panose="02040503050406030204" pitchFamily="18" charset="0"/>
                                </a:rPr>
                                <m:t>𝑓</m:t>
                              </m:r>
                            </m:e>
                            <m:sup>
                              <m:r>
                                <a:rPr lang="fr-FR" sz="3400" i="1">
                                  <a:latin typeface="Cambria Math" panose="02040503050406030204" pitchFamily="18" charset="0"/>
                                </a:rPr>
                                <m:t>𝑎</m:t>
                              </m:r>
                            </m:sup>
                          </m:sSup>
                          <m:r>
                            <a:rPr lang="fr-FR" sz="3400" i="1">
                              <a:latin typeface="Cambria Math" panose="02040503050406030204" pitchFamily="18" charset="0"/>
                            </a:rPr>
                            <m:t>, </m:t>
                          </m:r>
                          <m:sSup>
                            <m:sSupPr>
                              <m:ctrlPr>
                                <a:rPr lang="fr-FR" sz="3400" i="1">
                                  <a:latin typeface="Cambria Math" panose="02040503050406030204" pitchFamily="18" charset="0"/>
                                </a:rPr>
                              </m:ctrlPr>
                            </m:sSupPr>
                            <m:e>
                              <m:r>
                                <a:rPr lang="fr-FR" sz="3400" i="1">
                                  <a:latin typeface="Cambria Math" panose="02040503050406030204" pitchFamily="18" charset="0"/>
                                </a:rPr>
                                <m:t>𝑡</m:t>
                              </m:r>
                            </m:e>
                            <m:sup>
                              <m:r>
                                <a:rPr lang="fr-FR" sz="3400" i="1">
                                  <a:latin typeface="Cambria Math" panose="02040503050406030204" pitchFamily="18" charset="0"/>
                                </a:rPr>
                                <m:t>𝑎</m:t>
                              </m:r>
                            </m:sup>
                          </m:sSup>
                        </m:e>
                      </m:d>
                      <m:sSub>
                        <m:sSubPr>
                          <m:ctrlPr>
                            <a:rPr lang="fr-FR" sz="3400" i="1">
                              <a:latin typeface="Cambria Math" panose="02040503050406030204" pitchFamily="18" charset="0"/>
                            </a:rPr>
                          </m:ctrlPr>
                        </m:sSubPr>
                        <m:e>
                          <m:r>
                            <a:rPr lang="fr-FR" sz="3400" i="1">
                              <a:latin typeface="Cambria Math" panose="02040503050406030204" pitchFamily="18" charset="0"/>
                            </a:rPr>
                            <m:t>𝐾</m:t>
                          </m:r>
                        </m:e>
                        <m:sub>
                          <m:r>
                            <a:rPr lang="fr-FR" sz="3400" i="1">
                              <a:latin typeface="Cambria Math" panose="02040503050406030204" pitchFamily="18" charset="0"/>
                            </a:rPr>
                            <m:t>𝑏</m:t>
                          </m:r>
                        </m:sub>
                      </m:sSub>
                      <m:d>
                        <m:dPr>
                          <m:ctrlPr>
                            <a:rPr lang="fr-FR" sz="3400" i="1">
                              <a:latin typeface="Cambria Math" panose="02040503050406030204" pitchFamily="18" charset="0"/>
                            </a:rPr>
                          </m:ctrlPr>
                        </m:dPr>
                        <m:e>
                          <m:sSup>
                            <m:sSupPr>
                              <m:ctrlPr>
                                <a:rPr lang="fr-FR" sz="3400" i="1">
                                  <a:latin typeface="Cambria Math" panose="02040503050406030204" pitchFamily="18" charset="0"/>
                                </a:rPr>
                              </m:ctrlPr>
                            </m:sSupPr>
                            <m:e>
                              <m:r>
                                <a:rPr lang="fr-FR" sz="3400" i="1">
                                  <a:latin typeface="Cambria Math" panose="02040503050406030204" pitchFamily="18" charset="0"/>
                                </a:rPr>
                                <m:t>𝑓</m:t>
                              </m:r>
                            </m:e>
                            <m:sup>
                              <m:r>
                                <a:rPr lang="fr-FR" sz="3400" i="1">
                                  <a:latin typeface="Cambria Math" panose="02040503050406030204" pitchFamily="18" charset="0"/>
                                </a:rPr>
                                <m:t>𝑏</m:t>
                              </m:r>
                            </m:sup>
                          </m:sSup>
                          <m:r>
                            <a:rPr lang="fr-FR" sz="3400" i="1">
                              <a:latin typeface="Cambria Math" panose="02040503050406030204" pitchFamily="18" charset="0"/>
                            </a:rPr>
                            <m:t>, </m:t>
                          </m:r>
                          <m:sSup>
                            <m:sSupPr>
                              <m:ctrlPr>
                                <a:rPr lang="fr-FR" sz="3400" i="1">
                                  <a:latin typeface="Cambria Math" panose="02040503050406030204" pitchFamily="18" charset="0"/>
                                </a:rPr>
                              </m:ctrlPr>
                            </m:sSupPr>
                            <m:e>
                              <m:r>
                                <a:rPr lang="fr-FR" sz="3400" i="1">
                                  <a:latin typeface="Cambria Math" panose="02040503050406030204" pitchFamily="18" charset="0"/>
                                </a:rPr>
                                <m:t>𝑡</m:t>
                              </m:r>
                            </m:e>
                            <m:sup>
                              <m:r>
                                <a:rPr lang="fr-FR" sz="3400" i="1">
                                  <a:latin typeface="Cambria Math" panose="02040503050406030204" pitchFamily="18" charset="0"/>
                                </a:rPr>
                                <m:t>𝑏</m:t>
                              </m:r>
                            </m:sup>
                          </m:sSup>
                        </m:e>
                      </m:d>
                      <m:nary>
                        <m:naryPr>
                          <m:chr m:val="∑"/>
                          <m:ctrlPr>
                            <a:rPr lang="fr-FR" sz="3400" i="1">
                              <a:latin typeface="Cambria Math" panose="02040503050406030204" pitchFamily="18" charset="0"/>
                            </a:rPr>
                          </m:ctrlPr>
                        </m:naryPr>
                        <m:sub>
                          <m:r>
                            <m:rPr>
                              <m:brk m:alnAt="23"/>
                            </m:rPr>
                            <a:rPr lang="fr-FR" sz="3400" i="1">
                              <a:latin typeface="Cambria Math" panose="02040503050406030204" pitchFamily="18" charset="0"/>
                            </a:rPr>
                            <m:t>𝑖</m:t>
                          </m:r>
                          <m:r>
                            <a:rPr lang="fr-FR" sz="3400" i="1">
                              <a:latin typeface="Cambria Math" panose="02040503050406030204" pitchFamily="18" charset="0"/>
                            </a:rPr>
                            <m:t>=1</m:t>
                          </m:r>
                        </m:sub>
                        <m:sup>
                          <m:r>
                            <a:rPr lang="fr-FR" sz="3400" i="1">
                              <a:latin typeface="Cambria Math" panose="02040503050406030204" pitchFamily="18" charset="0"/>
                            </a:rPr>
                            <m:t>𝑁</m:t>
                          </m:r>
                          <m:r>
                            <a:rPr lang="fr-FR" sz="3400" i="1">
                              <a:latin typeface="Cambria Math" panose="02040503050406030204" pitchFamily="18" charset="0"/>
                            </a:rPr>
                            <m:t>−1</m:t>
                          </m:r>
                        </m:sup>
                        <m:e>
                          <m:nary>
                            <m:naryPr>
                              <m:chr m:val="∑"/>
                              <m:ctrlPr>
                                <a:rPr lang="fr-FR" sz="3400" i="1">
                                  <a:latin typeface="Cambria Math" panose="02040503050406030204" pitchFamily="18" charset="0"/>
                                </a:rPr>
                              </m:ctrlPr>
                            </m:naryPr>
                            <m:sub>
                              <m:r>
                                <m:rPr>
                                  <m:brk m:alnAt="23"/>
                                </m:rPr>
                                <a:rPr lang="fr-FR" sz="3400" i="1">
                                  <a:latin typeface="Cambria Math" panose="02040503050406030204" pitchFamily="18" charset="0"/>
                                </a:rPr>
                                <m:t>𝑗</m:t>
                              </m:r>
                              <m:r>
                                <a:rPr lang="fr-FR" sz="3400" i="1">
                                  <a:latin typeface="Cambria Math" panose="02040503050406030204" pitchFamily="18" charset="0"/>
                                </a:rPr>
                                <m:t>=1</m:t>
                              </m:r>
                            </m:sub>
                            <m:sup>
                              <m:r>
                                <a:rPr lang="fr-FR" sz="3400" i="1">
                                  <a:latin typeface="Cambria Math" panose="02040503050406030204" pitchFamily="18" charset="0"/>
                                </a:rPr>
                                <m:t>𝑀</m:t>
                              </m:r>
                              <m:r>
                                <a:rPr lang="fr-FR" sz="3400" i="1">
                                  <a:latin typeface="Cambria Math" panose="02040503050406030204" pitchFamily="18" charset="0"/>
                                </a:rPr>
                                <m:t>−1</m:t>
                              </m:r>
                            </m:sup>
                            <m:e>
                              <m:sSubSup>
                                <m:sSubSupPr>
                                  <m:ctrlPr>
                                    <a:rPr lang="fr-FR" sz="3400" i="1">
                                      <a:latin typeface="Cambria Math" panose="02040503050406030204" pitchFamily="18" charset="0"/>
                                      <a:ea typeface="Cambria Math" panose="02040503050406030204" pitchFamily="18" charset="0"/>
                                    </a:rPr>
                                  </m:ctrlPr>
                                </m:sSubSupPr>
                                <m:e>
                                  <m:r>
                                    <a:rPr lang="fr-FR" sz="3400" i="1">
                                      <a:latin typeface="Cambria Math" panose="02040503050406030204" pitchFamily="18" charset="0"/>
                                      <a:ea typeface="Cambria Math" panose="02040503050406030204" pitchFamily="18" charset="0"/>
                                    </a:rPr>
                                    <m:t>𝛼</m:t>
                                  </m:r>
                                </m:e>
                                <m:sub>
                                  <m:r>
                                    <a:rPr lang="fr-FR" sz="3400" i="1">
                                      <a:latin typeface="Cambria Math" panose="02040503050406030204" pitchFamily="18" charset="0"/>
                                      <a:ea typeface="Cambria Math" panose="02040503050406030204" pitchFamily="18" charset="0"/>
                                    </a:rPr>
                                    <m:t>𝑖</m:t>
                                  </m:r>
                                </m:sub>
                                <m:sup>
                                  <m:r>
                                    <a:rPr lang="fr-FR" sz="3400" i="1">
                                      <a:latin typeface="Cambria Math" panose="02040503050406030204" pitchFamily="18" charset="0"/>
                                      <a:ea typeface="Cambria Math" panose="02040503050406030204" pitchFamily="18" charset="0"/>
                                    </a:rPr>
                                    <m:t>𝑇</m:t>
                                  </m:r>
                                </m:sup>
                              </m:sSubSup>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𝐾</m:t>
                                  </m:r>
                                </m:e>
                                <m:sub>
                                  <m:r>
                                    <a:rPr lang="fr-FR" sz="3400" i="1">
                                      <a:latin typeface="Cambria Math" panose="02040503050406030204" pitchFamily="18" charset="0"/>
                                      <a:ea typeface="Cambria Math" panose="02040503050406030204" pitchFamily="18" charset="0"/>
                                    </a:rPr>
                                    <m:t>𝑔</m:t>
                                  </m:r>
                                </m:sub>
                              </m:sSub>
                              <m:d>
                                <m:dPr>
                                  <m:ctrlPr>
                                    <a:rPr lang="fr-FR" sz="3400" i="1">
                                      <a:latin typeface="Cambria Math" panose="02040503050406030204" pitchFamily="18" charset="0"/>
                                      <a:ea typeface="Cambria Math" panose="02040503050406030204" pitchFamily="18" charset="0"/>
                                    </a:rPr>
                                  </m:ctrlPr>
                                </m:dPr>
                                <m:e>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𝑐</m:t>
                                      </m:r>
                                    </m:e>
                                    <m:sub>
                                      <m:r>
                                        <a:rPr lang="fr-FR" sz="3400" i="1">
                                          <a:latin typeface="Cambria Math" panose="02040503050406030204" pitchFamily="18" charset="0"/>
                                          <a:ea typeface="Cambria Math" panose="02040503050406030204" pitchFamily="18" charset="0"/>
                                        </a:rPr>
                                        <m:t>𝑖</m:t>
                                      </m:r>
                                    </m:sub>
                                  </m:sSub>
                                  <m:r>
                                    <a:rPr lang="fr-FR" sz="3400" i="1">
                                      <a:latin typeface="Cambria Math" panose="02040503050406030204" pitchFamily="18" charset="0"/>
                                      <a:ea typeface="Cambria Math" panose="02040503050406030204" pitchFamily="18" charset="0"/>
                                    </a:rPr>
                                    <m:t>,</m:t>
                                  </m:r>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𝑑</m:t>
                                      </m:r>
                                    </m:e>
                                    <m:sub>
                                      <m:r>
                                        <a:rPr lang="fr-FR" sz="3400" i="1">
                                          <a:latin typeface="Cambria Math" panose="02040503050406030204" pitchFamily="18" charset="0"/>
                                          <a:ea typeface="Cambria Math" panose="02040503050406030204" pitchFamily="18" charset="0"/>
                                        </a:rPr>
                                        <m:t>𝑗</m:t>
                                      </m:r>
                                    </m:sub>
                                  </m:sSub>
                                </m:e>
                              </m:d>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𝛽</m:t>
                                  </m:r>
                                </m:e>
                                <m:sub>
                                  <m:r>
                                    <a:rPr lang="fr-FR" sz="3400" i="1">
                                      <a:latin typeface="Cambria Math" panose="02040503050406030204" pitchFamily="18" charset="0"/>
                                      <a:ea typeface="Cambria Math" panose="02040503050406030204" pitchFamily="18" charset="0"/>
                                    </a:rPr>
                                    <m:t>𝑗</m:t>
                                  </m:r>
                                </m:sub>
                              </m:sSub>
                              <m:r>
                                <a:rPr lang="fr-FR" sz="3400" i="1">
                                  <a:latin typeface="Cambria Math" panose="02040503050406030204" pitchFamily="18" charset="0"/>
                                  <a:ea typeface="Cambria Math" panose="02040503050406030204" pitchFamily="18" charset="0"/>
                                </a:rPr>
                                <m:t>|</m:t>
                              </m:r>
                            </m:e>
                          </m:nary>
                        </m:e>
                      </m:nary>
                    </m:oMath>
                  </m:oMathPara>
                </a14:m>
                <a:endParaRPr lang="fr-FR" sz="3400" dirty="0"/>
              </a:p>
            </p:txBody>
          </p:sp>
        </mc:Choice>
        <mc:Fallback xmlns="">
          <p:sp>
            <p:nvSpPr>
              <p:cNvPr id="47" name="ZoneTexte 46">
                <a:extLst>
                  <a:ext uri="{FF2B5EF4-FFF2-40B4-BE49-F238E27FC236}">
                    <a16:creationId xmlns:a16="http://schemas.microsoft.com/office/drawing/2014/main" id="{B00C3895-FC05-4AC1-93FF-BF407E05DC04}"/>
                  </a:ext>
                </a:extLst>
              </p:cNvPr>
              <p:cNvSpPr txBox="1">
                <a:spLocks noRot="1" noChangeAspect="1" noMove="1" noResize="1" noEditPoints="1" noAdjustHandles="1" noChangeArrowheads="1" noChangeShapeType="1" noTextEdit="1"/>
              </p:cNvSpPr>
              <p:nvPr/>
            </p:nvSpPr>
            <p:spPr>
              <a:xfrm>
                <a:off x="16828003" y="18514803"/>
                <a:ext cx="10869386" cy="1530355"/>
              </a:xfrm>
              <a:prstGeom prst="rect">
                <a:avLst/>
              </a:prstGeom>
              <a:blipFill>
                <a:blip r:embed="rId14"/>
                <a:stretch>
                  <a:fillRect/>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80" name="ZoneTexte 79">
                <a:extLst>
                  <a:ext uri="{FF2B5EF4-FFF2-40B4-BE49-F238E27FC236}">
                    <a16:creationId xmlns:a16="http://schemas.microsoft.com/office/drawing/2014/main" id="{9F8D43BA-8EF1-4FBB-89DD-3BDDB893E537}"/>
                  </a:ext>
                </a:extLst>
              </p:cNvPr>
              <p:cNvSpPr txBox="1"/>
              <p:nvPr/>
            </p:nvSpPr>
            <p:spPr>
              <a:xfrm>
                <a:off x="16607494" y="17322209"/>
                <a:ext cx="12067616" cy="1138773"/>
              </a:xfrm>
              <a:prstGeom prst="rect">
                <a:avLst/>
              </a:prstGeom>
              <a:noFill/>
            </p:spPr>
            <p:txBody>
              <a:bodyPr wrap="square" rtlCol="0">
                <a:spAutoFit/>
              </a:bodyPr>
              <a:lstStyle/>
              <a:p>
                <a:pPr algn="just"/>
                <a:r>
                  <a:rPr lang="fr-FR" sz="3400" dirty="0" err="1"/>
                  <a:t>We</a:t>
                </a:r>
                <a:r>
                  <a:rPr lang="fr-FR" sz="3400" dirty="0"/>
                  <a:t> propose to use </a:t>
                </a:r>
                <a:r>
                  <a:rPr lang="fr-FR" sz="3400" dirty="0" err="1"/>
                  <a:t>Weighted</a:t>
                </a:r>
                <a:r>
                  <a:rPr lang="fr-FR" sz="3400" dirty="0"/>
                  <a:t> </a:t>
                </a:r>
                <a:r>
                  <a:rPr lang="fr-FR" sz="3400" dirty="0" err="1"/>
                  <a:t>Currents</a:t>
                </a:r>
                <a:r>
                  <a:rPr lang="fr-FR" sz="3400" dirty="0"/>
                  <a:t> (WC) [3] as </a:t>
                </a:r>
                <a:r>
                  <a:rPr lang="fr-FR" sz="3400" dirty="0" err="1"/>
                  <a:t>similarity</a:t>
                </a:r>
                <a:r>
                  <a:rPr lang="fr-FR" sz="3400" dirty="0"/>
                  <a:t> </a:t>
                </a:r>
                <a:r>
                  <a:rPr lang="fr-FR" sz="3400" dirty="0" err="1"/>
                  <a:t>measure</a:t>
                </a:r>
                <a:r>
                  <a:rPr lang="fr-FR" sz="3400" dirty="0"/>
                  <a:t> </a:t>
                </a:r>
                <a:r>
                  <a:rPr lang="fr-FR" sz="3400" dirty="0" err="1"/>
                  <a:t>between</a:t>
                </a:r>
                <a:r>
                  <a:rPr lang="fr-FR" sz="3400" dirty="0"/>
                  <a:t> </a:t>
                </a:r>
                <a:r>
                  <a:rPr lang="fr-FR" sz="3400" dirty="0" err="1"/>
                  <a:t>fibers</a:t>
                </a:r>
                <a:r>
                  <a:rPr lang="fr-FR" sz="3400" dirty="0"/>
                  <a:t> </a:t>
                </a:r>
                <a14:m>
                  <m:oMath xmlns:m="http://schemas.openxmlformats.org/officeDocument/2006/math">
                    <m:r>
                      <a:rPr lang="fr-FR" sz="3400" i="1">
                        <a:latin typeface="Cambria Math" panose="02040503050406030204" pitchFamily="18" charset="0"/>
                      </a:rPr>
                      <m:t>𝑋</m:t>
                    </m:r>
                  </m:oMath>
                </a14:m>
                <a:r>
                  <a:rPr lang="fr-FR" sz="3400" dirty="0"/>
                  <a:t> and </a:t>
                </a:r>
                <a14:m>
                  <m:oMath xmlns:m="http://schemas.openxmlformats.org/officeDocument/2006/math">
                    <m:r>
                      <a:rPr lang="fr-FR" sz="3400" i="1">
                        <a:latin typeface="Cambria Math" panose="02040503050406030204" pitchFamily="18" charset="0"/>
                      </a:rPr>
                      <m:t>𝑌</m:t>
                    </m:r>
                  </m:oMath>
                </a14:m>
                <a:r>
                  <a:rPr lang="fr-FR" sz="3400" dirty="0"/>
                  <a:t> </a:t>
                </a:r>
                <a:r>
                  <a:rPr lang="fr-FR" sz="3400" dirty="0" err="1"/>
                  <a:t>with</a:t>
                </a:r>
                <a:r>
                  <a:rPr lang="fr-FR" sz="3400" dirty="0"/>
                  <a:t> </a:t>
                </a:r>
                <a14:m>
                  <m:oMath xmlns:m="http://schemas.openxmlformats.org/officeDocument/2006/math">
                    <m:r>
                      <a:rPr lang="fr-FR" sz="3400" i="1">
                        <a:latin typeface="Cambria Math" panose="02040503050406030204" pitchFamily="18" charset="0"/>
                      </a:rPr>
                      <m:t>𝑁</m:t>
                    </m:r>
                  </m:oMath>
                </a14:m>
                <a:r>
                  <a:rPr lang="fr-FR" sz="3400" dirty="0"/>
                  <a:t> and </a:t>
                </a:r>
                <a14:m>
                  <m:oMath xmlns:m="http://schemas.openxmlformats.org/officeDocument/2006/math">
                    <m:r>
                      <a:rPr lang="fr-FR" sz="3400" i="1">
                        <a:latin typeface="Cambria Math" panose="02040503050406030204" pitchFamily="18" charset="0"/>
                      </a:rPr>
                      <m:t>𝑀</m:t>
                    </m:r>
                  </m:oMath>
                </a14:m>
                <a:r>
                  <a:rPr lang="fr-FR" sz="3400" dirty="0"/>
                  <a:t> points:</a:t>
                </a:r>
              </a:p>
            </p:txBody>
          </p:sp>
        </mc:Choice>
        <mc:Fallback>
          <p:sp>
            <p:nvSpPr>
              <p:cNvPr id="80" name="ZoneTexte 79">
                <a:extLst>
                  <a:ext uri="{FF2B5EF4-FFF2-40B4-BE49-F238E27FC236}">
                    <a16:creationId xmlns:a16="http://schemas.microsoft.com/office/drawing/2014/main" id="{9F8D43BA-8EF1-4FBB-89DD-3BDDB893E537}"/>
                  </a:ext>
                </a:extLst>
              </p:cNvPr>
              <p:cNvSpPr txBox="1">
                <a:spLocks noRot="1" noChangeAspect="1" noMove="1" noResize="1" noEditPoints="1" noAdjustHandles="1" noChangeArrowheads="1" noChangeShapeType="1" noTextEdit="1"/>
              </p:cNvSpPr>
              <p:nvPr/>
            </p:nvSpPr>
            <p:spPr>
              <a:xfrm>
                <a:off x="16607494" y="17322209"/>
                <a:ext cx="12067616" cy="1138773"/>
              </a:xfrm>
              <a:prstGeom prst="rect">
                <a:avLst/>
              </a:prstGeom>
              <a:blipFill>
                <a:blip r:embed="rId15"/>
                <a:stretch>
                  <a:fillRect l="-1414" t="-8065" r="-1364" b="-18280"/>
                </a:stretch>
              </a:blipFill>
            </p:spPr>
            <p:txBody>
              <a:bodyPr/>
              <a:lstStyle/>
              <a:p>
                <a:r>
                  <a:rPr lang="fr-FR">
                    <a:noFill/>
                  </a:rPr>
                  <a:t> </a:t>
                </a:r>
              </a:p>
            </p:txBody>
          </p:sp>
        </mc:Fallback>
      </mc:AlternateContent>
      <mc:AlternateContent xmlns:mc="http://schemas.openxmlformats.org/markup-compatibility/2006" xmlns:a14="http://schemas.microsoft.com/office/drawing/2010/main">
        <mc:Choice Requires="a14">
          <p:sp>
            <p:nvSpPr>
              <p:cNvPr id="81" name="ZoneTexte 80">
                <a:extLst>
                  <a:ext uri="{FF2B5EF4-FFF2-40B4-BE49-F238E27FC236}">
                    <a16:creationId xmlns:a16="http://schemas.microsoft.com/office/drawing/2014/main" id="{4D8258F4-174F-4715-9B39-A119CDEC612B}"/>
                  </a:ext>
                </a:extLst>
              </p:cNvPr>
              <p:cNvSpPr txBox="1"/>
              <p:nvPr/>
            </p:nvSpPr>
            <p:spPr>
              <a:xfrm>
                <a:off x="16608157" y="20089428"/>
                <a:ext cx="11506958" cy="1755930"/>
              </a:xfrm>
              <a:prstGeom prst="rect">
                <a:avLst/>
              </a:prstGeom>
              <a:noFill/>
            </p:spPr>
            <p:txBody>
              <a:bodyPr wrap="square" rtlCol="0">
                <a:spAutoFit/>
              </a:bodyPr>
              <a:lstStyle/>
              <a:p>
                <a:pPr algn="just"/>
                <a:r>
                  <a:rPr lang="fr-FR" sz="3400" dirty="0" err="1"/>
                  <a:t>with</a:t>
                </a:r>
                <a:r>
                  <a:rPr lang="fr-FR" sz="3400" dirty="0"/>
                  <a:t> </a:t>
                </a:r>
                <a14:m>
                  <m:oMath xmlns:m="http://schemas.openxmlformats.org/officeDocument/2006/math">
                    <m:sSub>
                      <m:sSubPr>
                        <m:ctrlPr>
                          <a:rPr lang="fr-FR" sz="3400" i="1">
                            <a:latin typeface="Cambria Math" panose="02040503050406030204" pitchFamily="18" charset="0"/>
                          </a:rPr>
                        </m:ctrlPr>
                      </m:sSubPr>
                      <m:e>
                        <m:r>
                          <a:rPr lang="fr-FR" sz="3400" i="1">
                            <a:latin typeface="Cambria Math" panose="02040503050406030204" pitchFamily="18" charset="0"/>
                          </a:rPr>
                          <m:t>𝑐</m:t>
                        </m:r>
                      </m:e>
                      <m:sub>
                        <m:r>
                          <a:rPr lang="fr-FR" sz="3400" i="1">
                            <a:latin typeface="Cambria Math" panose="02040503050406030204" pitchFamily="18" charset="0"/>
                          </a:rPr>
                          <m:t>𝑖</m:t>
                        </m:r>
                      </m:sub>
                    </m:sSub>
                  </m:oMath>
                </a14:m>
                <a:r>
                  <a:rPr lang="fr-FR" sz="3400" dirty="0"/>
                  <a:t> and </a:t>
                </a:r>
                <a14:m>
                  <m:oMath xmlns:m="http://schemas.openxmlformats.org/officeDocument/2006/math">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𝛼</m:t>
                        </m:r>
                      </m:e>
                      <m:sub>
                        <m:r>
                          <a:rPr lang="fr-FR" sz="3400" i="1">
                            <a:latin typeface="Cambria Math" panose="02040503050406030204" pitchFamily="18" charset="0"/>
                            <a:ea typeface="Cambria Math" panose="02040503050406030204" pitchFamily="18" charset="0"/>
                          </a:rPr>
                          <m:t>𝑖</m:t>
                        </m:r>
                      </m:sub>
                    </m:sSub>
                  </m:oMath>
                </a14:m>
                <a:r>
                  <a:rPr lang="fr-FR" sz="3400" dirty="0"/>
                  <a:t> (resp. </a:t>
                </a:r>
                <a14:m>
                  <m:oMath xmlns:m="http://schemas.openxmlformats.org/officeDocument/2006/math">
                    <m:sSub>
                      <m:sSubPr>
                        <m:ctrlPr>
                          <a:rPr lang="fr-FR" sz="3400" i="1">
                            <a:latin typeface="Cambria Math" panose="02040503050406030204" pitchFamily="18" charset="0"/>
                          </a:rPr>
                        </m:ctrlPr>
                      </m:sSubPr>
                      <m:e>
                        <m:r>
                          <a:rPr lang="fr-FR" sz="3400" i="1">
                            <a:latin typeface="Cambria Math" panose="02040503050406030204" pitchFamily="18" charset="0"/>
                          </a:rPr>
                          <m:t>𝑑</m:t>
                        </m:r>
                      </m:e>
                      <m:sub>
                        <m:r>
                          <a:rPr lang="fr-FR" sz="3400" i="1">
                            <a:latin typeface="Cambria Math" panose="02040503050406030204" pitchFamily="18" charset="0"/>
                          </a:rPr>
                          <m:t>𝑗</m:t>
                        </m:r>
                      </m:sub>
                    </m:sSub>
                  </m:oMath>
                </a14:m>
                <a:r>
                  <a:rPr lang="fr-FR" sz="3400" dirty="0"/>
                  <a:t> and </a:t>
                </a:r>
                <a14:m>
                  <m:oMath xmlns:m="http://schemas.openxmlformats.org/officeDocument/2006/math">
                    <m:sSub>
                      <m:sSubPr>
                        <m:ctrlPr>
                          <a:rPr lang="fr-FR" sz="3400" i="1">
                            <a:latin typeface="Cambria Math" panose="02040503050406030204" pitchFamily="18" charset="0"/>
                            <a:ea typeface="Cambria Math" panose="02040503050406030204" pitchFamily="18" charset="0"/>
                          </a:rPr>
                        </m:ctrlPr>
                      </m:sSubPr>
                      <m:e>
                        <m:r>
                          <a:rPr lang="fr-FR" sz="3400" i="1">
                            <a:latin typeface="Cambria Math" panose="02040503050406030204" pitchFamily="18" charset="0"/>
                            <a:ea typeface="Cambria Math" panose="02040503050406030204" pitchFamily="18" charset="0"/>
                          </a:rPr>
                          <m:t>𝛽</m:t>
                        </m:r>
                      </m:e>
                      <m:sub>
                        <m:r>
                          <a:rPr lang="fr-FR" sz="3400" i="1">
                            <a:latin typeface="Cambria Math" panose="02040503050406030204" pitchFamily="18" charset="0"/>
                            <a:ea typeface="Cambria Math" panose="02040503050406030204" pitchFamily="18" charset="0"/>
                          </a:rPr>
                          <m:t>𝑗</m:t>
                        </m:r>
                      </m:sub>
                    </m:sSub>
                  </m:oMath>
                </a14:m>
                <a:r>
                  <a:rPr lang="fr-FR" sz="3400" dirty="0"/>
                  <a:t>) the centers and tangents</a:t>
                </a:r>
                <a:r>
                  <a:rPr lang="fr-FR" sz="3400" baseline="30000" dirty="0"/>
                  <a:t>1</a:t>
                </a:r>
                <a:r>
                  <a:rPr lang="fr-FR" sz="3400" dirty="0"/>
                  <a:t> of </a:t>
                </a:r>
                <a14:m>
                  <m:oMath xmlns:m="http://schemas.openxmlformats.org/officeDocument/2006/math">
                    <m:r>
                      <a:rPr lang="fr-FR" sz="3400" i="1">
                        <a:latin typeface="Cambria Math" panose="02040503050406030204" pitchFamily="18" charset="0"/>
                      </a:rPr>
                      <m:t>𝑋</m:t>
                    </m:r>
                  </m:oMath>
                </a14:m>
                <a:r>
                  <a:rPr lang="fr-FR" sz="3400" dirty="0"/>
                  <a:t> (resp. </a:t>
                </a:r>
                <a14:m>
                  <m:oMath xmlns:m="http://schemas.openxmlformats.org/officeDocument/2006/math">
                    <m:r>
                      <a:rPr lang="fr-FR" sz="3400" i="1">
                        <a:latin typeface="Cambria Math" panose="02040503050406030204" pitchFamily="18" charset="0"/>
                      </a:rPr>
                      <m:t>𝑌</m:t>
                    </m:r>
                  </m:oMath>
                </a14:m>
                <a:r>
                  <a:rPr lang="fr-FR" sz="3400" dirty="0"/>
                  <a:t>), </a:t>
                </a:r>
                <a14:m>
                  <m:oMath xmlns:m="http://schemas.openxmlformats.org/officeDocument/2006/math">
                    <m:sSup>
                      <m:sSupPr>
                        <m:ctrlPr>
                          <a:rPr lang="fr-FR" sz="3400" i="1">
                            <a:latin typeface="Cambria Math" panose="02040503050406030204" pitchFamily="18" charset="0"/>
                          </a:rPr>
                        </m:ctrlPr>
                      </m:sSupPr>
                      <m:e>
                        <m:r>
                          <a:rPr lang="fr-FR" sz="3400" i="1">
                            <a:latin typeface="Cambria Math" panose="02040503050406030204" pitchFamily="18" charset="0"/>
                          </a:rPr>
                          <m:t>𝑓</m:t>
                        </m:r>
                      </m:e>
                      <m:sup>
                        <m:r>
                          <a:rPr lang="fr-FR" sz="3400" i="1">
                            <a:latin typeface="Cambria Math" panose="02040503050406030204" pitchFamily="18" charset="0"/>
                          </a:rPr>
                          <m:t>𝑎</m:t>
                        </m:r>
                      </m:sup>
                    </m:sSup>
                  </m:oMath>
                </a14:m>
                <a:r>
                  <a:rPr lang="fr-FR" sz="3400" dirty="0"/>
                  <a:t>, </a:t>
                </a:r>
                <a14:m>
                  <m:oMath xmlns:m="http://schemas.openxmlformats.org/officeDocument/2006/math">
                    <m:sSup>
                      <m:sSupPr>
                        <m:ctrlPr>
                          <a:rPr lang="fr-FR" sz="3400" i="1">
                            <a:latin typeface="Cambria Math" panose="02040503050406030204" pitchFamily="18" charset="0"/>
                          </a:rPr>
                        </m:ctrlPr>
                      </m:sSupPr>
                      <m:e>
                        <m:r>
                          <a:rPr lang="fr-FR" sz="3400" i="1">
                            <a:latin typeface="Cambria Math" panose="02040503050406030204" pitchFamily="18" charset="0"/>
                          </a:rPr>
                          <m:t>𝑓</m:t>
                        </m:r>
                      </m:e>
                      <m:sup>
                        <m:r>
                          <a:rPr lang="fr-FR" sz="3400" i="1">
                            <a:latin typeface="Cambria Math" panose="02040503050406030204" pitchFamily="18" charset="0"/>
                          </a:rPr>
                          <m:t>𝑏</m:t>
                        </m:r>
                      </m:sup>
                    </m:sSup>
                  </m:oMath>
                </a14:m>
                <a:r>
                  <a:rPr lang="fr-FR" sz="3400" dirty="0"/>
                  <a:t> and </a:t>
                </a:r>
                <a14:m>
                  <m:oMath xmlns:m="http://schemas.openxmlformats.org/officeDocument/2006/math">
                    <m:sSup>
                      <m:sSupPr>
                        <m:ctrlPr>
                          <a:rPr lang="fr-FR" sz="3400" i="1">
                            <a:latin typeface="Cambria Math" panose="02040503050406030204" pitchFamily="18" charset="0"/>
                          </a:rPr>
                        </m:ctrlPr>
                      </m:sSupPr>
                      <m:e>
                        <m:r>
                          <a:rPr lang="fr-FR" sz="3400" i="1">
                            <a:latin typeface="Cambria Math" panose="02040503050406030204" pitchFamily="18" charset="0"/>
                          </a:rPr>
                          <m:t>𝑡</m:t>
                        </m:r>
                      </m:e>
                      <m:sup>
                        <m:r>
                          <a:rPr lang="fr-FR" sz="3400" i="1">
                            <a:latin typeface="Cambria Math" panose="02040503050406030204" pitchFamily="18" charset="0"/>
                          </a:rPr>
                          <m:t>𝑎</m:t>
                        </m:r>
                      </m:sup>
                    </m:sSup>
                  </m:oMath>
                </a14:m>
                <a:r>
                  <a:rPr lang="fr-FR" sz="3400" dirty="0"/>
                  <a:t>, </a:t>
                </a:r>
                <a14:m>
                  <m:oMath xmlns:m="http://schemas.openxmlformats.org/officeDocument/2006/math">
                    <m:sSup>
                      <m:sSupPr>
                        <m:ctrlPr>
                          <a:rPr lang="fr-FR" sz="3400" i="1">
                            <a:latin typeface="Cambria Math" panose="02040503050406030204" pitchFamily="18" charset="0"/>
                          </a:rPr>
                        </m:ctrlPr>
                      </m:sSupPr>
                      <m:e>
                        <m:r>
                          <a:rPr lang="fr-FR" sz="3400" i="1">
                            <a:latin typeface="Cambria Math" panose="02040503050406030204" pitchFamily="18" charset="0"/>
                          </a:rPr>
                          <m:t>𝑡</m:t>
                        </m:r>
                      </m:e>
                      <m:sup>
                        <m:r>
                          <a:rPr lang="fr-FR" sz="3400" i="1">
                            <a:latin typeface="Cambria Math" panose="02040503050406030204" pitchFamily="18" charset="0"/>
                          </a:rPr>
                          <m:t>𝑏</m:t>
                        </m:r>
                      </m:sup>
                    </m:sSup>
                  </m:oMath>
                </a14:m>
                <a:r>
                  <a:rPr lang="fr-FR" sz="3400" dirty="0"/>
                  <a:t> the </a:t>
                </a:r>
                <a:r>
                  <a:rPr lang="fr-FR" sz="3400" dirty="0" err="1"/>
                  <a:t>endpoints</a:t>
                </a:r>
                <a:r>
                  <a:rPr lang="fr-FR" sz="3400" dirty="0"/>
                  <a:t>, and </a:t>
                </a:r>
                <a14:m>
                  <m:oMath xmlns:m="http://schemas.openxmlformats.org/officeDocument/2006/math">
                    <m:sSub>
                      <m:sSubPr>
                        <m:ctrlPr>
                          <a:rPr lang="fr-FR" sz="3400" i="1">
                            <a:latin typeface="Cambria Math" panose="02040503050406030204" pitchFamily="18" charset="0"/>
                          </a:rPr>
                        </m:ctrlPr>
                      </m:sSubPr>
                      <m:e>
                        <m:r>
                          <a:rPr lang="fr-FR" sz="3400" i="1">
                            <a:latin typeface="Cambria Math" panose="02040503050406030204" pitchFamily="18" charset="0"/>
                          </a:rPr>
                          <m:t>𝐾</m:t>
                        </m:r>
                      </m:e>
                      <m:sub>
                        <m:r>
                          <a:rPr lang="fr-FR" sz="3400" i="1">
                            <a:latin typeface="Cambria Math" panose="02040503050406030204" pitchFamily="18" charset="0"/>
                          </a:rPr>
                          <m:t>𝑎</m:t>
                        </m:r>
                      </m:sub>
                    </m:sSub>
                  </m:oMath>
                </a14:m>
                <a:r>
                  <a:rPr lang="fr-FR" sz="3400" dirty="0"/>
                  <a:t>, </a:t>
                </a:r>
                <a14:m>
                  <m:oMath xmlns:m="http://schemas.openxmlformats.org/officeDocument/2006/math">
                    <m:sSub>
                      <m:sSubPr>
                        <m:ctrlPr>
                          <a:rPr lang="fr-FR" sz="3400" i="1">
                            <a:latin typeface="Cambria Math" panose="02040503050406030204" pitchFamily="18" charset="0"/>
                          </a:rPr>
                        </m:ctrlPr>
                      </m:sSubPr>
                      <m:e>
                        <m:r>
                          <a:rPr lang="fr-FR" sz="3400" i="1">
                            <a:latin typeface="Cambria Math" panose="02040503050406030204" pitchFamily="18" charset="0"/>
                          </a:rPr>
                          <m:t>𝐾</m:t>
                        </m:r>
                      </m:e>
                      <m:sub>
                        <m:r>
                          <a:rPr lang="fr-FR" sz="3400" i="1">
                            <a:latin typeface="Cambria Math" panose="02040503050406030204" pitchFamily="18" charset="0"/>
                          </a:rPr>
                          <m:t>𝑏</m:t>
                        </m:r>
                      </m:sub>
                    </m:sSub>
                  </m:oMath>
                </a14:m>
                <a:r>
                  <a:rPr lang="fr-FR" sz="3400" dirty="0"/>
                  <a:t>, </a:t>
                </a:r>
                <a14:m>
                  <m:oMath xmlns:m="http://schemas.openxmlformats.org/officeDocument/2006/math">
                    <m:sSub>
                      <m:sSubPr>
                        <m:ctrlPr>
                          <a:rPr lang="fr-FR" sz="3400" i="1">
                            <a:latin typeface="Cambria Math" panose="02040503050406030204" pitchFamily="18" charset="0"/>
                          </a:rPr>
                        </m:ctrlPr>
                      </m:sSubPr>
                      <m:e>
                        <m:r>
                          <a:rPr lang="fr-FR" sz="3400" i="1">
                            <a:latin typeface="Cambria Math" panose="02040503050406030204" pitchFamily="18" charset="0"/>
                          </a:rPr>
                          <m:t>𝐾</m:t>
                        </m:r>
                      </m:e>
                      <m:sub>
                        <m:r>
                          <a:rPr lang="fr-FR" sz="3400" i="1">
                            <a:latin typeface="Cambria Math" panose="02040503050406030204" pitchFamily="18" charset="0"/>
                          </a:rPr>
                          <m:t>𝑔</m:t>
                        </m:r>
                      </m:sub>
                    </m:sSub>
                  </m:oMath>
                </a14:m>
                <a:r>
                  <a:rPr lang="fr-FR" sz="3400" dirty="0"/>
                  <a:t> </a:t>
                </a:r>
                <a:r>
                  <a:rPr lang="fr-FR" sz="3400" dirty="0" err="1"/>
                  <a:t>three</a:t>
                </a:r>
                <a:r>
                  <a:rPr lang="fr-FR" sz="3400" dirty="0"/>
                  <a:t> </a:t>
                </a:r>
                <a:r>
                  <a:rPr lang="fr-FR" sz="3400" dirty="0" err="1"/>
                  <a:t>Gaussian</a:t>
                </a:r>
                <a:r>
                  <a:rPr lang="fr-FR" sz="3400" dirty="0"/>
                  <a:t> kernels.</a:t>
                </a:r>
              </a:p>
            </p:txBody>
          </p:sp>
        </mc:Choice>
        <mc:Fallback xmlns="">
          <p:sp>
            <p:nvSpPr>
              <p:cNvPr id="81" name="ZoneTexte 80">
                <a:extLst>
                  <a:ext uri="{FF2B5EF4-FFF2-40B4-BE49-F238E27FC236}">
                    <a16:creationId xmlns:a16="http://schemas.microsoft.com/office/drawing/2014/main" id="{4D8258F4-174F-4715-9B39-A119CDEC612B}"/>
                  </a:ext>
                </a:extLst>
              </p:cNvPr>
              <p:cNvSpPr txBox="1">
                <a:spLocks noRot="1" noChangeAspect="1" noMove="1" noResize="1" noEditPoints="1" noAdjustHandles="1" noChangeArrowheads="1" noChangeShapeType="1" noTextEdit="1"/>
              </p:cNvSpPr>
              <p:nvPr/>
            </p:nvSpPr>
            <p:spPr>
              <a:xfrm>
                <a:off x="16608157" y="20089428"/>
                <a:ext cx="11506958" cy="1755930"/>
              </a:xfrm>
              <a:prstGeom prst="rect">
                <a:avLst/>
              </a:prstGeom>
              <a:blipFill>
                <a:blip r:embed="rId16"/>
                <a:stretch>
                  <a:fillRect l="-1483" t="-5556" r="-1483" b="-8333"/>
                </a:stretch>
              </a:blipFill>
            </p:spPr>
            <p:txBody>
              <a:bodyPr/>
              <a:lstStyle/>
              <a:p>
                <a:r>
                  <a:rPr lang="fr-FR">
                    <a:noFill/>
                  </a:rPr>
                  <a:t> </a:t>
                </a:r>
              </a:p>
            </p:txBody>
          </p:sp>
        </mc:Fallback>
      </mc:AlternateContent>
      <p:sp>
        <p:nvSpPr>
          <p:cNvPr id="83" name="ZoneTexte 31">
            <a:extLst>
              <a:ext uri="{FF2B5EF4-FFF2-40B4-BE49-F238E27FC236}">
                <a16:creationId xmlns:a16="http://schemas.microsoft.com/office/drawing/2014/main" id="{DFE2B189-E6AE-4788-97CA-8AA90EC91FE4}"/>
              </a:ext>
            </a:extLst>
          </p:cNvPr>
          <p:cNvSpPr txBox="1">
            <a:spLocks noChangeArrowheads="1"/>
          </p:cNvSpPr>
          <p:nvPr/>
        </p:nvSpPr>
        <p:spPr bwMode="auto">
          <a:xfrm rot="16200000">
            <a:off x="26998320" y="19858281"/>
            <a:ext cx="5450666" cy="351186"/>
          </a:xfrm>
          <a:prstGeom prst="rect">
            <a:avLst/>
          </a:prstGeom>
          <a:noFill/>
          <a:ln w="9525">
            <a:noFill/>
            <a:miter lim="800000"/>
            <a:headEnd/>
            <a:tailEnd/>
          </a:ln>
        </p:spPr>
        <p:txBody>
          <a:bodyPr wrap="square" anchor="ctr">
            <a:prstTxWarp prst="textNoShape">
              <a:avLst/>
            </a:prstTxWarp>
            <a:spAutoFit/>
          </a:bodyPr>
          <a:lstStyle/>
          <a:p>
            <a:r>
              <a:rPr lang="fr-FR" sz="1682" baseline="30000"/>
              <a:t>1</a:t>
            </a:r>
            <a:r>
              <a:rPr lang="fr-FR" sz="1682"/>
              <a:t>computed </a:t>
            </a:r>
            <a:r>
              <a:rPr lang="fr-FR" sz="1682" err="1"/>
              <a:t>from</a:t>
            </a:r>
            <a:r>
              <a:rPr lang="fr-FR" sz="1682"/>
              <a:t> </a:t>
            </a:r>
            <a:r>
              <a:rPr lang="fr-FR" sz="1682" err="1"/>
              <a:t>two</a:t>
            </a:r>
            <a:r>
              <a:rPr lang="fr-FR" sz="1682"/>
              <a:t> successive points </a:t>
            </a:r>
            <a:r>
              <a:rPr lang="fr-FR" sz="1682" err="1"/>
              <a:t>along</a:t>
            </a:r>
            <a:r>
              <a:rPr lang="fr-FR" sz="1682"/>
              <a:t> a </a:t>
            </a:r>
            <a:r>
              <a:rPr lang="fr-FR" sz="1682" err="1"/>
              <a:t>fiber</a:t>
            </a:r>
            <a:endParaRPr lang="fr-FR" sz="1682"/>
          </a:p>
        </p:txBody>
      </p:sp>
      <p:sp>
        <p:nvSpPr>
          <p:cNvPr id="84" name="ZoneTexte 83">
            <a:extLst>
              <a:ext uri="{FF2B5EF4-FFF2-40B4-BE49-F238E27FC236}">
                <a16:creationId xmlns:a16="http://schemas.microsoft.com/office/drawing/2014/main" id="{269DCF8B-ADC5-484E-B429-34FB9FC0C2F9}"/>
              </a:ext>
            </a:extLst>
          </p:cNvPr>
          <p:cNvSpPr txBox="1"/>
          <p:nvPr/>
        </p:nvSpPr>
        <p:spPr>
          <a:xfrm>
            <a:off x="17297846" y="22579203"/>
            <a:ext cx="11506959" cy="1661993"/>
          </a:xfrm>
          <a:prstGeom prst="rect">
            <a:avLst/>
          </a:prstGeom>
          <a:noFill/>
        </p:spPr>
        <p:txBody>
          <a:bodyPr wrap="square" rtlCol="0">
            <a:spAutoFit/>
          </a:bodyPr>
          <a:lstStyle/>
          <a:p>
            <a:pPr algn="just"/>
            <a:r>
              <a:rPr lang="fr-FR" sz="3400" dirty="0"/>
              <a:t>The </a:t>
            </a:r>
            <a:r>
              <a:rPr lang="fr-FR" sz="3400" dirty="0" err="1"/>
              <a:t>most</a:t>
            </a:r>
            <a:r>
              <a:rPr lang="fr-FR" sz="3400" dirty="0"/>
              <a:t> </a:t>
            </a:r>
            <a:r>
              <a:rPr lang="fr-FR" sz="3400" dirty="0" err="1"/>
              <a:t>similar</a:t>
            </a:r>
            <a:r>
              <a:rPr lang="fr-FR" sz="3400" dirty="0"/>
              <a:t> </a:t>
            </a:r>
            <a:r>
              <a:rPr lang="fr-FR" sz="3400" dirty="0" err="1"/>
              <a:t>fibers</a:t>
            </a:r>
            <a:r>
              <a:rPr lang="fr-FR" sz="3400" dirty="0"/>
              <a:t> are </a:t>
            </a:r>
            <a:r>
              <a:rPr lang="fr-FR" sz="3400" dirty="0" err="1"/>
              <a:t>progressivly</a:t>
            </a:r>
            <a:r>
              <a:rPr lang="fr-FR" sz="3400" dirty="0"/>
              <a:t> </a:t>
            </a:r>
            <a:r>
              <a:rPr lang="fr-FR" sz="3400" dirty="0" err="1"/>
              <a:t>merged</a:t>
            </a:r>
            <a:r>
              <a:rPr lang="fr-FR" sz="3400" dirty="0"/>
              <a:t> by pairs </a:t>
            </a:r>
            <a:r>
              <a:rPr lang="fr-FR" sz="3400" dirty="0" err="1"/>
              <a:t>into</a:t>
            </a:r>
            <a:r>
              <a:rPr lang="fr-FR" sz="3400" dirty="0"/>
              <a:t> </a:t>
            </a:r>
            <a:r>
              <a:rPr lang="fr-FR" sz="3400" dirty="0" err="1"/>
              <a:t>generalized</a:t>
            </a:r>
            <a:r>
              <a:rPr lang="fr-FR" sz="3400" dirty="0"/>
              <a:t> </a:t>
            </a:r>
            <a:r>
              <a:rPr lang="fr-FR" sz="3400" dirty="0" err="1"/>
              <a:t>cylinders</a:t>
            </a:r>
            <a:r>
              <a:rPr lang="fr-FR" sz="3400" dirty="0"/>
              <a:t>. This </a:t>
            </a:r>
            <a:r>
              <a:rPr lang="fr-FR" sz="3400" dirty="0" err="1"/>
              <a:t>allows</a:t>
            </a:r>
            <a:r>
              <a:rPr lang="fr-FR" sz="3400" dirty="0"/>
              <a:t> for L-1 </a:t>
            </a:r>
            <a:r>
              <a:rPr lang="fr-FR" sz="3400" dirty="0" err="1"/>
              <a:t>levels</a:t>
            </a:r>
            <a:r>
              <a:rPr lang="fr-FR" sz="3400" dirty="0"/>
              <a:t> of </a:t>
            </a:r>
            <a:r>
              <a:rPr lang="fr-FR" sz="3400" dirty="0" err="1"/>
              <a:t>resolution</a:t>
            </a:r>
            <a:r>
              <a:rPr lang="fr-FR" sz="3400" dirty="0"/>
              <a:t> (L </a:t>
            </a:r>
            <a:r>
              <a:rPr lang="fr-FR" sz="3400" dirty="0" err="1"/>
              <a:t>being</a:t>
            </a:r>
            <a:r>
              <a:rPr lang="fr-FR" sz="3400" dirty="0"/>
              <a:t> the total </a:t>
            </a:r>
            <a:r>
              <a:rPr lang="fr-FR" sz="3400" dirty="0" err="1"/>
              <a:t>number</a:t>
            </a:r>
            <a:r>
              <a:rPr lang="fr-FR" sz="3400" dirty="0"/>
              <a:t> of </a:t>
            </a:r>
            <a:r>
              <a:rPr lang="fr-FR" sz="3400" dirty="0" err="1"/>
              <a:t>fibers</a:t>
            </a:r>
            <a:r>
              <a:rPr lang="fr-FR" sz="3400" dirty="0"/>
              <a:t>). </a:t>
            </a:r>
          </a:p>
        </p:txBody>
      </p:sp>
      <p:sp>
        <p:nvSpPr>
          <p:cNvPr id="48" name="ZoneTexte 47">
            <a:extLst>
              <a:ext uri="{FF2B5EF4-FFF2-40B4-BE49-F238E27FC236}">
                <a16:creationId xmlns:a16="http://schemas.microsoft.com/office/drawing/2014/main" id="{171F75D7-6337-491B-A808-9FE17BED1A11}"/>
              </a:ext>
            </a:extLst>
          </p:cNvPr>
          <p:cNvSpPr txBox="1"/>
          <p:nvPr/>
        </p:nvSpPr>
        <p:spPr>
          <a:xfrm>
            <a:off x="614722" y="32043958"/>
            <a:ext cx="5161844" cy="5847755"/>
          </a:xfrm>
          <a:prstGeom prst="rect">
            <a:avLst/>
          </a:prstGeom>
          <a:noFill/>
        </p:spPr>
        <p:txBody>
          <a:bodyPr wrap="square" rtlCol="0">
            <a:spAutoFit/>
          </a:bodyPr>
          <a:lstStyle/>
          <a:p>
            <a:pPr algn="just"/>
            <a:r>
              <a:rPr lang="fr-FR" sz="3400" dirty="0"/>
              <a:t>The graphs </a:t>
            </a:r>
            <a:r>
              <a:rPr lang="fr-FR" sz="3400" dirty="0" err="1"/>
              <a:t>represent</a:t>
            </a:r>
            <a:r>
              <a:rPr lang="fr-FR" sz="3400" dirty="0"/>
              <a:t> </a:t>
            </a:r>
            <a:r>
              <a:rPr lang="en-US" sz="3400" dirty="0"/>
              <a:t>the valence of the fibers with respect to the resolution. The maximum valence is in red, and the average valence is in blue. The stability of the average valence means that  the measure favors </a:t>
            </a:r>
            <a:r>
              <a:rPr lang="en-US" sz="3400" dirty="0" err="1"/>
              <a:t>geome-trically</a:t>
            </a:r>
            <a:r>
              <a:rPr lang="en-US" sz="3400" dirty="0"/>
              <a:t> well distributed cy-</a:t>
            </a:r>
            <a:r>
              <a:rPr lang="en-US" sz="3400" dirty="0" err="1"/>
              <a:t>linders</a:t>
            </a:r>
            <a:r>
              <a:rPr lang="en-US" sz="3400" dirty="0"/>
              <a:t>. </a:t>
            </a:r>
            <a:endParaRPr lang="fr-FR" sz="3400" dirty="0"/>
          </a:p>
        </p:txBody>
      </p:sp>
      <p:sp>
        <p:nvSpPr>
          <p:cNvPr id="50" name="ZoneTexte 49">
            <a:extLst>
              <a:ext uri="{FF2B5EF4-FFF2-40B4-BE49-F238E27FC236}">
                <a16:creationId xmlns:a16="http://schemas.microsoft.com/office/drawing/2014/main" id="{EE1846AA-F17F-4642-B983-04DF65DCE05C}"/>
              </a:ext>
            </a:extLst>
          </p:cNvPr>
          <p:cNvSpPr txBox="1"/>
          <p:nvPr/>
        </p:nvSpPr>
        <p:spPr>
          <a:xfrm>
            <a:off x="303958" y="27891307"/>
            <a:ext cx="5894648" cy="3231654"/>
          </a:xfrm>
          <a:prstGeom prst="rect">
            <a:avLst/>
          </a:prstGeom>
          <a:noFill/>
        </p:spPr>
        <p:txBody>
          <a:bodyPr wrap="square" rtlCol="0">
            <a:spAutoFit/>
          </a:bodyPr>
          <a:lstStyle/>
          <a:p>
            <a:pPr marL="480677" indent="-480677">
              <a:buFont typeface="Arial" panose="020B0604020202020204" pitchFamily="34" charset="0"/>
              <a:buChar char="•"/>
            </a:pPr>
            <a:r>
              <a:rPr lang="fr-FR" sz="3400" dirty="0"/>
              <a:t>Real-time </a:t>
            </a:r>
            <a:r>
              <a:rPr lang="fr-FR" sz="3400" dirty="0" err="1"/>
              <a:t>visualization</a:t>
            </a:r>
            <a:r>
              <a:rPr lang="fr-FR" sz="3400" dirty="0"/>
              <a:t> </a:t>
            </a:r>
            <a:r>
              <a:rPr lang="fr-FR" sz="3400" dirty="0" err="1"/>
              <a:t>with</a:t>
            </a:r>
            <a:r>
              <a:rPr lang="fr-FR" sz="3400" dirty="0"/>
              <a:t> </a:t>
            </a:r>
            <a:r>
              <a:rPr lang="fr-FR" sz="3400" dirty="0" err="1"/>
              <a:t>interactively</a:t>
            </a:r>
            <a:r>
              <a:rPr lang="fr-FR" sz="3400" dirty="0"/>
              <a:t> </a:t>
            </a:r>
            <a:r>
              <a:rPr lang="fr-FR" sz="3400" dirty="0" err="1"/>
              <a:t>defined</a:t>
            </a:r>
            <a:r>
              <a:rPr lang="fr-FR" sz="3400" dirty="0"/>
              <a:t> </a:t>
            </a:r>
            <a:r>
              <a:rPr lang="fr-FR" sz="3400" dirty="0" err="1"/>
              <a:t>level</a:t>
            </a:r>
            <a:r>
              <a:rPr lang="fr-FR" sz="3400" dirty="0"/>
              <a:t> of </a:t>
            </a:r>
            <a:r>
              <a:rPr lang="fr-FR" sz="3400" dirty="0" err="1"/>
              <a:t>details</a:t>
            </a:r>
            <a:r>
              <a:rPr lang="fr-FR" sz="3400" dirty="0"/>
              <a:t>.</a:t>
            </a:r>
          </a:p>
          <a:p>
            <a:pPr marL="480677" indent="-480677">
              <a:buFont typeface="Arial" panose="020B0604020202020204" pitchFamily="34" charset="0"/>
              <a:buChar char="•"/>
            </a:pPr>
            <a:r>
              <a:rPr lang="fr-FR" sz="3400" dirty="0" err="1"/>
              <a:t>Overall</a:t>
            </a:r>
            <a:r>
              <a:rPr lang="fr-FR" sz="3400" dirty="0"/>
              <a:t> structure </a:t>
            </a:r>
            <a:r>
              <a:rPr lang="fr-FR" sz="3400" dirty="0" err="1"/>
              <a:t>preserved</a:t>
            </a:r>
            <a:r>
              <a:rPr lang="fr-FR" sz="3400" dirty="0"/>
              <a:t> </a:t>
            </a:r>
            <a:r>
              <a:rPr lang="fr-FR" sz="3400" dirty="0" err="1"/>
              <a:t>even</a:t>
            </a:r>
            <a:r>
              <a:rPr lang="fr-FR" sz="3400" dirty="0"/>
              <a:t> at </a:t>
            </a:r>
            <a:r>
              <a:rPr lang="fr-FR" sz="3400" dirty="0" err="1"/>
              <a:t>low</a:t>
            </a:r>
            <a:r>
              <a:rPr lang="fr-FR" sz="3400" dirty="0"/>
              <a:t> </a:t>
            </a:r>
            <a:r>
              <a:rPr lang="fr-FR" sz="3400" dirty="0" err="1"/>
              <a:t>resolutions</a:t>
            </a:r>
            <a:r>
              <a:rPr lang="fr-FR" sz="3400" dirty="0"/>
              <a:t>.</a:t>
            </a:r>
          </a:p>
          <a:p>
            <a:pPr marL="480677" indent="-480677">
              <a:buFont typeface="Arial" panose="020B0604020202020204" pitchFamily="34" charset="0"/>
              <a:buChar char="•"/>
            </a:pPr>
            <a:r>
              <a:rPr lang="fr-FR" sz="3400" i="1" dirty="0"/>
              <a:t>O</a:t>
            </a:r>
            <a:r>
              <a:rPr lang="fr-FR" sz="3400" dirty="0"/>
              <a:t>(</a:t>
            </a:r>
            <a:r>
              <a:rPr lang="fr-FR" sz="3400" i="1" dirty="0"/>
              <a:t>n </a:t>
            </a:r>
            <a:r>
              <a:rPr lang="fr-FR" sz="3400" dirty="0"/>
              <a:t>log(</a:t>
            </a:r>
            <a:r>
              <a:rPr lang="fr-FR" sz="3400" i="1" dirty="0"/>
              <a:t>n</a:t>
            </a:r>
            <a:r>
              <a:rPr lang="fr-FR" sz="3400" dirty="0"/>
              <a:t>)) </a:t>
            </a:r>
            <a:r>
              <a:rPr lang="fr-FR" sz="3400" dirty="0" err="1"/>
              <a:t>complexity</a:t>
            </a:r>
            <a:r>
              <a:rPr lang="fr-FR" sz="3400" dirty="0"/>
              <a:t>.</a:t>
            </a:r>
          </a:p>
        </p:txBody>
      </p:sp>
      <p:sp>
        <p:nvSpPr>
          <p:cNvPr id="52" name="ZoneTexte 51">
            <a:extLst>
              <a:ext uri="{FF2B5EF4-FFF2-40B4-BE49-F238E27FC236}">
                <a16:creationId xmlns:a16="http://schemas.microsoft.com/office/drawing/2014/main" id="{AB7E4857-D4E4-4C81-A04B-A03E88097E0A}"/>
              </a:ext>
            </a:extLst>
          </p:cNvPr>
          <p:cNvSpPr txBox="1"/>
          <p:nvPr/>
        </p:nvSpPr>
        <p:spPr>
          <a:xfrm>
            <a:off x="22008554" y="33571233"/>
            <a:ext cx="7242620" cy="4801314"/>
          </a:xfrm>
          <a:prstGeom prst="rect">
            <a:avLst/>
          </a:prstGeom>
          <a:noFill/>
        </p:spPr>
        <p:txBody>
          <a:bodyPr wrap="square" rtlCol="0">
            <a:spAutoFit/>
          </a:bodyPr>
          <a:lstStyle/>
          <a:p>
            <a:pPr marL="480677" indent="-480677">
              <a:buFont typeface="Arial" panose="020B0604020202020204" pitchFamily="34" charset="0"/>
              <a:buChar char="•"/>
            </a:pPr>
            <a:r>
              <a:rPr lang="fr-FR" sz="3400" dirty="0" err="1"/>
              <a:t>Geometry</a:t>
            </a:r>
            <a:r>
              <a:rPr lang="fr-FR" sz="3400" dirty="0"/>
              <a:t> </a:t>
            </a:r>
            <a:r>
              <a:rPr lang="fr-FR" sz="3400" dirty="0" err="1"/>
              <a:t>based</a:t>
            </a:r>
            <a:r>
              <a:rPr lang="fr-FR" sz="3400" dirty="0"/>
              <a:t> on </a:t>
            </a:r>
            <a:r>
              <a:rPr lang="fr-FR" sz="3400" dirty="0" err="1"/>
              <a:t>implicit</a:t>
            </a:r>
            <a:r>
              <a:rPr lang="fr-FR" sz="3400" dirty="0"/>
              <a:t> surfaces</a:t>
            </a:r>
          </a:p>
          <a:p>
            <a:pPr marL="480677" indent="-480677">
              <a:buFont typeface="Arial" panose="020B0604020202020204" pitchFamily="34" charset="0"/>
              <a:buChar char="•"/>
            </a:pPr>
            <a:r>
              <a:rPr lang="fr-FR" sz="3400" dirty="0" err="1"/>
              <a:t>Metric</a:t>
            </a:r>
            <a:r>
              <a:rPr lang="fr-FR" sz="3400" dirty="0"/>
              <a:t> </a:t>
            </a:r>
            <a:r>
              <a:rPr lang="fr-FR" sz="3400" dirty="0" err="1"/>
              <a:t>using</a:t>
            </a:r>
            <a:r>
              <a:rPr lang="fr-FR" sz="3400" dirty="0"/>
              <a:t> </a:t>
            </a:r>
            <a:r>
              <a:rPr lang="fr-FR" sz="3400" dirty="0" err="1"/>
              <a:t>additional</a:t>
            </a:r>
            <a:r>
              <a:rPr lang="fr-FR" sz="3400" dirty="0"/>
              <a:t> information and </a:t>
            </a:r>
            <a:r>
              <a:rPr lang="fr-FR" sz="3400" dirty="0" err="1"/>
              <a:t>better</a:t>
            </a:r>
            <a:r>
              <a:rPr lang="fr-FR" sz="3400" dirty="0"/>
              <a:t> </a:t>
            </a:r>
            <a:r>
              <a:rPr lang="fr-FR" sz="3400" dirty="0" err="1"/>
              <a:t>suited</a:t>
            </a:r>
            <a:r>
              <a:rPr lang="fr-FR" sz="3400" dirty="0"/>
              <a:t> to </a:t>
            </a:r>
            <a:r>
              <a:rPr lang="fr-FR" sz="3400" dirty="0" err="1"/>
              <a:t>our</a:t>
            </a:r>
            <a:r>
              <a:rPr lang="fr-FR" sz="3400" dirty="0"/>
              <a:t> </a:t>
            </a:r>
            <a:r>
              <a:rPr lang="fr-FR" sz="3400" dirty="0" err="1"/>
              <a:t>algorithm</a:t>
            </a:r>
            <a:endParaRPr lang="fr-FR" sz="3400" dirty="0"/>
          </a:p>
          <a:p>
            <a:pPr marL="480677" indent="-480677">
              <a:buFont typeface="Arial" panose="020B0604020202020204" pitchFamily="34" charset="0"/>
              <a:buChar char="•"/>
            </a:pPr>
            <a:r>
              <a:rPr lang="fr-FR" sz="3400" dirty="0" err="1"/>
              <a:t>Better</a:t>
            </a:r>
            <a:r>
              <a:rPr lang="fr-FR" sz="3400" dirty="0"/>
              <a:t> </a:t>
            </a:r>
            <a:r>
              <a:rPr lang="fr-FR" sz="3400" dirty="0" err="1"/>
              <a:t>visualization</a:t>
            </a:r>
            <a:r>
              <a:rPr lang="fr-FR" sz="3400" dirty="0"/>
              <a:t> </a:t>
            </a:r>
            <a:r>
              <a:rPr lang="fr-FR" sz="3400" dirty="0" err="1"/>
              <a:t>using</a:t>
            </a:r>
            <a:r>
              <a:rPr lang="fr-FR" sz="3400" dirty="0"/>
              <a:t> for instance ambiant occlusion</a:t>
            </a:r>
          </a:p>
          <a:p>
            <a:pPr marL="480677" indent="-480677">
              <a:buFont typeface="Arial" panose="020B0604020202020204" pitchFamily="34" charset="0"/>
              <a:buChar char="•"/>
            </a:pPr>
            <a:r>
              <a:rPr lang="fr-FR" sz="3400" dirty="0" err="1"/>
              <a:t>Improvement</a:t>
            </a:r>
            <a:r>
              <a:rPr lang="fr-FR" sz="3400" dirty="0"/>
              <a:t> of the navigation in the </a:t>
            </a:r>
            <a:r>
              <a:rPr lang="fr-FR" sz="3400" dirty="0" err="1"/>
              <a:t>tractogram</a:t>
            </a:r>
            <a:endParaRPr lang="fr-FR" sz="3400" dirty="0"/>
          </a:p>
          <a:p>
            <a:pPr marL="480677" indent="-480677">
              <a:buFont typeface="Arial" panose="020B0604020202020204" pitchFamily="34" charset="0"/>
              <a:buChar char="•"/>
            </a:pPr>
            <a:r>
              <a:rPr lang="fr-FR" sz="3400" dirty="0" err="1"/>
              <a:t>Improvement</a:t>
            </a:r>
            <a:r>
              <a:rPr lang="fr-FR" sz="3400" dirty="0"/>
              <a:t> of the user interface </a:t>
            </a:r>
          </a:p>
        </p:txBody>
      </p:sp>
      <p:pic>
        <p:nvPicPr>
          <p:cNvPr id="56" name="Image 55">
            <a:extLst>
              <a:ext uri="{FF2B5EF4-FFF2-40B4-BE49-F238E27FC236}">
                <a16:creationId xmlns:a16="http://schemas.microsoft.com/office/drawing/2014/main" id="{8A6BF2A0-901F-4830-8100-339B46021047}"/>
              </a:ext>
            </a:extLst>
          </p:cNvPr>
          <p:cNvPicPr>
            <a:picLocks noChangeAspect="1"/>
          </p:cNvPicPr>
          <p:nvPr/>
        </p:nvPicPr>
        <p:blipFill>
          <a:blip r:embed="rId17"/>
          <a:stretch>
            <a:fillRect/>
          </a:stretch>
        </p:blipFill>
        <p:spPr>
          <a:xfrm>
            <a:off x="6326386" y="26801345"/>
            <a:ext cx="15507964" cy="11522416"/>
          </a:xfrm>
          <a:prstGeom prst="rect">
            <a:avLst/>
          </a:prstGeom>
        </p:spPr>
      </p:pic>
      <p:sp>
        <p:nvSpPr>
          <p:cNvPr id="92" name="ZoneTexte 91">
            <a:extLst>
              <a:ext uri="{FF2B5EF4-FFF2-40B4-BE49-F238E27FC236}">
                <a16:creationId xmlns:a16="http://schemas.microsoft.com/office/drawing/2014/main" id="{620F80D6-BA06-4F61-BD44-220633A55C2D}"/>
              </a:ext>
            </a:extLst>
          </p:cNvPr>
          <p:cNvSpPr txBox="1"/>
          <p:nvPr/>
        </p:nvSpPr>
        <p:spPr>
          <a:xfrm>
            <a:off x="7360742" y="41493854"/>
            <a:ext cx="2220641" cy="646331"/>
          </a:xfrm>
          <a:prstGeom prst="rect">
            <a:avLst/>
          </a:prstGeom>
          <a:noFill/>
        </p:spPr>
        <p:txBody>
          <a:bodyPr wrap="square" rtlCol="0">
            <a:spAutoFit/>
          </a:bodyPr>
          <a:lstStyle/>
          <a:p>
            <a:r>
              <a:rPr lang="fr-FR" sz="3600" dirty="0">
                <a:solidFill>
                  <a:schemeClr val="bg1"/>
                </a:solidFill>
              </a:rPr>
              <a:t>Contact</a:t>
            </a:r>
          </a:p>
        </p:txBody>
      </p:sp>
      <p:sp>
        <p:nvSpPr>
          <p:cNvPr id="2" name="ZoneTexte 1">
            <a:extLst>
              <a:ext uri="{FF2B5EF4-FFF2-40B4-BE49-F238E27FC236}">
                <a16:creationId xmlns:a16="http://schemas.microsoft.com/office/drawing/2014/main" id="{F27D4569-4D1F-4953-861F-C84AE73A29F3}"/>
              </a:ext>
            </a:extLst>
          </p:cNvPr>
          <p:cNvSpPr txBox="1"/>
          <p:nvPr/>
        </p:nvSpPr>
        <p:spPr>
          <a:xfrm>
            <a:off x="639726" y="10960721"/>
            <a:ext cx="4344751" cy="923330"/>
          </a:xfrm>
          <a:prstGeom prst="rect">
            <a:avLst/>
          </a:prstGeom>
          <a:noFill/>
        </p:spPr>
        <p:txBody>
          <a:bodyPr wrap="square" rtlCol="0">
            <a:spAutoFit/>
          </a:bodyPr>
          <a:lstStyle/>
          <a:p>
            <a:r>
              <a:rPr lang="fr-FR" sz="5400" b="1" dirty="0">
                <a:solidFill>
                  <a:srgbClr val="BF1238"/>
                </a:solidFill>
                <a:latin typeface="Arial" panose="020B0604020202020204" pitchFamily="34" charset="0"/>
                <a:cs typeface="Arial" panose="020B0604020202020204" pitchFamily="34" charset="0"/>
              </a:rPr>
              <a:t>Method [1]</a:t>
            </a:r>
          </a:p>
        </p:txBody>
      </p:sp>
      <p:sp>
        <p:nvSpPr>
          <p:cNvPr id="57" name="Line 10">
            <a:extLst>
              <a:ext uri="{FF2B5EF4-FFF2-40B4-BE49-F238E27FC236}">
                <a16:creationId xmlns:a16="http://schemas.microsoft.com/office/drawing/2014/main" id="{96114EA3-FD7E-40D2-8C8F-848F3946E389}"/>
              </a:ext>
            </a:extLst>
          </p:cNvPr>
          <p:cNvSpPr>
            <a:spLocks noChangeShapeType="1"/>
          </p:cNvSpPr>
          <p:nvPr/>
        </p:nvSpPr>
        <p:spPr bwMode="auto">
          <a:xfrm>
            <a:off x="-3126" y="11958812"/>
            <a:ext cx="30278339" cy="0"/>
          </a:xfrm>
          <a:prstGeom prst="line">
            <a:avLst/>
          </a:prstGeom>
          <a:noFill/>
          <a:ln w="9525">
            <a:solidFill>
              <a:srgbClr val="BF1238"/>
            </a:solidFill>
            <a:round/>
            <a:headEnd/>
            <a:tailEnd/>
          </a:ln>
        </p:spPr>
        <p:txBody>
          <a:bodyPr wrap="none" anchor="ctr">
            <a:prstTxWarp prst="textNoShape">
              <a:avLst/>
            </a:prstTxWarp>
          </a:bodyPr>
          <a:lstStyle/>
          <a:p>
            <a:pPr algn="ctr"/>
            <a:endParaRPr lang="fr-FR" sz="4878"/>
          </a:p>
        </p:txBody>
      </p:sp>
      <p:pic>
        <p:nvPicPr>
          <p:cNvPr id="8" name="Image 7">
            <a:extLst>
              <a:ext uri="{FF2B5EF4-FFF2-40B4-BE49-F238E27FC236}">
                <a16:creationId xmlns:a16="http://schemas.microsoft.com/office/drawing/2014/main" id="{A2539AB7-0B8F-4C0C-988F-6260C72CF9B6}"/>
              </a:ext>
            </a:extLst>
          </p:cNvPr>
          <p:cNvPicPr>
            <a:picLocks noChangeAspect="1"/>
          </p:cNvPicPr>
          <p:nvPr/>
        </p:nvPicPr>
        <p:blipFill>
          <a:blip r:embed="rId18"/>
          <a:stretch>
            <a:fillRect/>
          </a:stretch>
        </p:blipFill>
        <p:spPr>
          <a:xfrm>
            <a:off x="21629559" y="2758546"/>
            <a:ext cx="6178679" cy="2443667"/>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19"/>
          <a:stretch>
            <a:fillRect/>
          </a:stretch>
        </p:blipFill>
        <p:spPr>
          <a:xfrm>
            <a:off x="27909176" y="2981572"/>
            <a:ext cx="2134085" cy="2134085"/>
          </a:xfrm>
          <a:prstGeom prst="rect">
            <a:avLst/>
          </a:prstGeom>
        </p:spPr>
      </p:pic>
      <p:sp>
        <p:nvSpPr>
          <p:cNvPr id="64" name="Line 10">
            <a:extLst>
              <a:ext uri="{FF2B5EF4-FFF2-40B4-BE49-F238E27FC236}">
                <a16:creationId xmlns:a16="http://schemas.microsoft.com/office/drawing/2014/main" id="{671C773B-78E3-45B2-9C85-36E88A5AA9EB}"/>
              </a:ext>
            </a:extLst>
          </p:cNvPr>
          <p:cNvSpPr>
            <a:spLocks noChangeShapeType="1"/>
          </p:cNvSpPr>
          <p:nvPr/>
        </p:nvSpPr>
        <p:spPr bwMode="auto">
          <a:xfrm flipH="1" flipV="1">
            <a:off x="21809588" y="26381859"/>
            <a:ext cx="24762" cy="12093314"/>
          </a:xfrm>
          <a:prstGeom prst="line">
            <a:avLst/>
          </a:prstGeom>
          <a:noFill/>
          <a:ln w="9525">
            <a:solidFill>
              <a:srgbClr val="BF1238"/>
            </a:solidFill>
            <a:round/>
            <a:headEnd/>
            <a:tailEnd/>
          </a:ln>
        </p:spPr>
        <p:txBody>
          <a:bodyPr wrap="none" anchor="ctr">
            <a:prstTxWarp prst="textNoShape">
              <a:avLst/>
            </a:prstTxWarp>
          </a:bodyPr>
          <a:lstStyle/>
          <a:p>
            <a:pPr algn="ctr"/>
            <a:endParaRPr lang="fr-FR" sz="4878"/>
          </a:p>
        </p:txBody>
      </p:sp>
      <p:sp>
        <p:nvSpPr>
          <p:cNvPr id="65" name="Flèche : droite 64">
            <a:extLst>
              <a:ext uri="{FF2B5EF4-FFF2-40B4-BE49-F238E27FC236}">
                <a16:creationId xmlns:a16="http://schemas.microsoft.com/office/drawing/2014/main" id="{CD675B5B-7B43-4302-8422-DA3C66E5F5AF}"/>
              </a:ext>
            </a:extLst>
          </p:cNvPr>
          <p:cNvSpPr/>
          <p:nvPr/>
        </p:nvSpPr>
        <p:spPr bwMode="auto">
          <a:xfrm>
            <a:off x="6355981" y="24071121"/>
            <a:ext cx="667971" cy="299755"/>
          </a:xfrm>
          <a:prstGeom prst="rightArrow">
            <a:avLst/>
          </a:prstGeom>
          <a:noFill/>
          <a:ln w="9525" cap="flat" cmpd="sng" algn="ctr">
            <a:solidFill>
              <a:schemeClr val="tx1"/>
            </a:solidFill>
            <a:prstDash val="solid"/>
            <a:round/>
            <a:headEnd type="none" w="med" len="med"/>
            <a:tailEnd type="none" w="med" len="med"/>
          </a:ln>
          <a:effectLst/>
        </p:spPr>
        <p:txBody>
          <a:bodyPr vert="horz" wrap="square" lIns="128177" tIns="64089" rIns="128177" bIns="64089" numCol="1" rtlCol="0" anchor="t" anchorCtr="0" compatLnSpc="1">
            <a:prstTxWarp prst="textNoShape">
              <a:avLst/>
            </a:prstTxWarp>
          </a:bodyPr>
          <a:lstStyle/>
          <a:p>
            <a:endParaRPr lang="fr-FR" sz="4878">
              <a:solidFill>
                <a:srgbClr val="BF1238"/>
              </a:solidFill>
            </a:endParaRPr>
          </a:p>
        </p:txBody>
      </p:sp>
      <p:pic>
        <p:nvPicPr>
          <p:cNvPr id="1115" name="Picture 91" descr="bandeau_ltci">
            <a:extLst>
              <a:ext uri="{FF2B5EF4-FFF2-40B4-BE49-F238E27FC236}">
                <a16:creationId xmlns:a16="http://schemas.microsoft.com/office/drawing/2014/main" id="{055CB1DC-3EC9-462C-8B90-AF11D2E79525}"/>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6395106" y="1665139"/>
            <a:ext cx="3445664" cy="1215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636BA36-43DF-478A-BBA2-BDF19EB774D2}"/>
              </a:ext>
            </a:extLst>
          </p:cNvPr>
          <p:cNvSpPr txBox="1"/>
          <p:nvPr/>
        </p:nvSpPr>
        <p:spPr>
          <a:xfrm>
            <a:off x="1070403" y="6281942"/>
            <a:ext cx="4634155" cy="615553"/>
          </a:xfrm>
          <a:prstGeom prst="rect">
            <a:avLst/>
          </a:prstGeom>
          <a:noFill/>
        </p:spPr>
        <p:txBody>
          <a:bodyPr wrap="square" rtlCol="0">
            <a:spAutoFit/>
          </a:bodyPr>
          <a:lstStyle/>
          <a:p>
            <a:r>
              <a:rPr lang="fr-FR" sz="3400" dirty="0"/>
              <a:t>Corentin MERCIER</a:t>
            </a:r>
          </a:p>
        </p:txBody>
      </p:sp>
      <p:sp>
        <p:nvSpPr>
          <p:cNvPr id="61" name="Text Box 7">
            <a:extLst>
              <a:ext uri="{FF2B5EF4-FFF2-40B4-BE49-F238E27FC236}">
                <a16:creationId xmlns:a16="http://schemas.microsoft.com/office/drawing/2014/main" id="{E73127C0-A408-4F52-BC8B-80917E1F4998}"/>
              </a:ext>
            </a:extLst>
          </p:cNvPr>
          <p:cNvSpPr txBox="1">
            <a:spLocks noChangeArrowheads="1"/>
          </p:cNvSpPr>
          <p:nvPr/>
        </p:nvSpPr>
        <p:spPr bwMode="auto">
          <a:xfrm>
            <a:off x="25578766" y="5674685"/>
            <a:ext cx="3589250" cy="707886"/>
          </a:xfrm>
          <a:prstGeom prst="rect">
            <a:avLst/>
          </a:prstGeom>
          <a:noFill/>
          <a:ln w="9525">
            <a:noFill/>
            <a:miter lim="800000"/>
            <a:headEnd/>
            <a:tailEnd/>
          </a:ln>
        </p:spPr>
        <p:txBody>
          <a:bodyPr wrap="square">
            <a:prstTxWarp prst="textNoShape">
              <a:avLst/>
            </a:prstTxWarp>
            <a:spAutoFit/>
          </a:bodyPr>
          <a:lstStyle/>
          <a:p>
            <a:r>
              <a:rPr lang="fr-FR" sz="4000" dirty="0" err="1">
                <a:solidFill>
                  <a:srgbClr val="6D5047"/>
                </a:solidFill>
                <a:latin typeface="Arial Bold" pitchFamily="80" charset="0"/>
              </a:rPr>
              <a:t>Supervisors</a:t>
            </a:r>
            <a:endParaRPr lang="fr-FR" sz="4000" dirty="0">
              <a:solidFill>
                <a:srgbClr val="6D5047"/>
              </a:solidFill>
              <a:latin typeface="Arial Bold" pitchFamily="80" charset="0"/>
            </a:endParaRPr>
          </a:p>
        </p:txBody>
      </p:sp>
      <p:sp>
        <p:nvSpPr>
          <p:cNvPr id="62" name="Line 10">
            <a:extLst>
              <a:ext uri="{FF2B5EF4-FFF2-40B4-BE49-F238E27FC236}">
                <a16:creationId xmlns:a16="http://schemas.microsoft.com/office/drawing/2014/main" id="{5C960D6E-D8E5-4D2A-A9D4-D3D2854C0843}"/>
              </a:ext>
            </a:extLst>
          </p:cNvPr>
          <p:cNvSpPr>
            <a:spLocks noChangeShapeType="1"/>
          </p:cNvSpPr>
          <p:nvPr/>
        </p:nvSpPr>
        <p:spPr bwMode="auto">
          <a:xfrm>
            <a:off x="-3124" y="6194677"/>
            <a:ext cx="5753477" cy="0"/>
          </a:xfrm>
          <a:prstGeom prst="line">
            <a:avLst/>
          </a:prstGeom>
          <a:noFill/>
          <a:ln w="9525">
            <a:solidFill>
              <a:srgbClr val="BF1238"/>
            </a:solidFill>
            <a:round/>
            <a:headEnd/>
            <a:tailEnd/>
          </a:ln>
        </p:spPr>
        <p:txBody>
          <a:bodyPr wrap="none" anchor="ctr">
            <a:prstTxWarp prst="textNoShape">
              <a:avLst/>
            </a:prstTxWarp>
          </a:bodyPr>
          <a:lstStyle/>
          <a:p>
            <a:endParaRPr lang="fr-FR" sz="4878"/>
          </a:p>
        </p:txBody>
      </p:sp>
      <p:sp>
        <p:nvSpPr>
          <p:cNvPr id="66" name="Line 10">
            <a:extLst>
              <a:ext uri="{FF2B5EF4-FFF2-40B4-BE49-F238E27FC236}">
                <a16:creationId xmlns:a16="http://schemas.microsoft.com/office/drawing/2014/main" id="{EEA088F6-B29D-47EF-B446-04FF7BB90C48}"/>
              </a:ext>
            </a:extLst>
          </p:cNvPr>
          <p:cNvSpPr>
            <a:spLocks noChangeShapeType="1"/>
          </p:cNvSpPr>
          <p:nvPr/>
        </p:nvSpPr>
        <p:spPr bwMode="auto">
          <a:xfrm>
            <a:off x="0" y="38755809"/>
            <a:ext cx="30294267" cy="0"/>
          </a:xfrm>
          <a:prstGeom prst="line">
            <a:avLst/>
          </a:prstGeom>
          <a:noFill/>
          <a:ln w="9525">
            <a:solidFill>
              <a:srgbClr val="BF1238"/>
            </a:solidFill>
            <a:round/>
            <a:headEnd/>
            <a:tailEnd/>
          </a:ln>
        </p:spPr>
        <p:txBody>
          <a:bodyPr wrap="none" anchor="ctr">
            <a:prstTxWarp prst="textNoShape">
              <a:avLst/>
            </a:prstTxWarp>
          </a:bodyPr>
          <a:lstStyle/>
          <a:p>
            <a:pPr algn="ctr"/>
            <a:endParaRPr lang="fr-FR" sz="4878"/>
          </a:p>
        </p:txBody>
      </p:sp>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988</TotalTime>
  <Words>471</Words>
  <Application>Microsoft Office PowerPoint</Application>
  <PresentationFormat>Custom</PresentationFormat>
  <Paragraphs>51</Paragraphs>
  <Slides>1</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Arial</vt:lpstr>
      <vt:lpstr>Arial Bold</vt:lpstr>
      <vt:lpstr>Cambria Math</vt:lpstr>
      <vt:lpstr>Lucida Grande</vt:lpstr>
      <vt:lpstr>Wingdings</vt:lpstr>
      <vt:lpstr>ヒラギノ角ゴ Pro W3</vt:lpstr>
      <vt:lpstr>Telecom_ParisTech_Poster_recherche</vt:lpstr>
      <vt:lpstr>Acrobat Document</vt:lpstr>
      <vt:lpstr>Neural Meta Tracts:  Progressive and Efficient Multi-Resolution Representations for Brain Tractograms</vt:lpstr>
    </vt:vector>
  </TitlesOfParts>
  <Company>Implica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Mercier</cp:lastModifiedBy>
  <cp:revision>96</cp:revision>
  <cp:lastPrinted>2012-01-18T13:26:06Z</cp:lastPrinted>
  <dcterms:created xsi:type="dcterms:W3CDTF">2012-02-29T16:02:41Z</dcterms:created>
  <dcterms:modified xsi:type="dcterms:W3CDTF">2018-10-08T20:37:38Z</dcterms:modified>
</cp:coreProperties>
</file>

<file path=docProps/thumbnail.jpeg>
</file>